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8" r:id="rId9"/>
    <p:sldId id="267" r:id="rId10"/>
    <p:sldId id="269" r:id="rId11"/>
    <p:sldId id="270" r:id="rId12"/>
    <p:sldId id="271" r:id="rId1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идоренко Анна Владимировна" initials="С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>
        <p:scale>
          <a:sx n="99" d="100"/>
          <a:sy n="99" d="100"/>
        </p:scale>
        <p:origin x="420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2-26T13:38:23.135" idx="1">
    <p:pos x="10" y="10"/>
    <p:text/>
    <p:extLst>
      <p:ext uri="{C676402C-5697-4E1C-873F-D02D1690AC5C}">
        <p15:threadingInfo xmlns:p15="http://schemas.microsoft.com/office/powerpoint/2012/main" xmlns="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FDD31E4-53D2-4EC4-AC4C-D28C55C9F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60AFAC3-A7DC-4946-BEBF-5385F38C2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D49B0C7-C562-43D0-B231-42C4DEF9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F10359A-2D0C-4A25-820B-ED42BD93D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C4C7983-4893-4057-B760-A1E24EC25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91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09C716-25E7-4BF6-9948-D6BAE5E3C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9716D2B-4933-4056-BDC9-E22A495E7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9393C3E-8797-49D0-A264-E0665674F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20420F7-0154-4DB0-92F3-9CB816F1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876C15B-B19F-4E7F-8C65-0387C5041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78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CD683E91-5167-4C20-A28F-2A8A031BF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D75050E-667E-49B8-9967-D77975605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A632D2C-9DBE-497E-8DC8-7C6FBB5C6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3FC7F53-571C-4256-BCB4-6A319A01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2361E85-DDE8-49E0-9C67-3CDCB60F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68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325EB1-7D01-4580-8E9F-9E471F9EE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BF5C2AA-30AC-42B5-9E45-23A61FBC2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017FDF5-DF0D-42AE-8C19-40E5E0112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EDEBE22-E1FB-4EE9-9E4B-5D7A5CB79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E68D6EF-9046-4199-B371-7FC7B45F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25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599B9F-C1FF-4A8E-A1AC-8D9415E5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8FD3BCE-5991-4256-B875-B7D1E200C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F4A194E-68F1-4F61-87ED-5DB4E9027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F561E02-33DC-4A79-B463-43CE31FC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765A58-B7FC-47BF-B732-6DD97E32D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29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90C2D4-DD67-41E5-87A2-F17E7D67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F314EC4-4511-4A96-9D8E-DE697E8E31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AEA8721-42B1-423D-8A48-729D3924C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2635990-5024-4072-BC88-4EA932551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F12FA22-B457-4F47-B264-4291E622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4F9EFDF-AA10-4927-B037-626381A4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9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C4F1F7-1F70-47F3-9357-315728E6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953CBC2-168A-4F92-A771-5234383DB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9363C4C-58BD-4DB8-825A-66F69F56F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DCF5D4D-2048-4002-AC79-26BA0429F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43DED1D-4F7C-4949-BC63-4ED8636C0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81F5A502-96A5-43BA-B377-ECD32F9A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0058D55-8E23-42D9-A249-DE7938E1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7E1D181-4264-4E6B-9651-F0CA4C30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4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4FA872-E7DE-435E-9289-DA0A22718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4966C12-8249-4ABC-B43C-A7E12ADC8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AF4B6A90-66E6-4161-870B-8BD50696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29D8C8C-04FC-4A8A-9E74-1E911CF8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98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EF187AB-3A7D-4450-A81E-F407FB71B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8081D32-75AA-4910-8A35-F0CDD07C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39BF648-78BB-420E-B564-C3E91FC21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78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439643-2F06-48DE-95D4-B79E3D3D7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269127-2D85-4308-988E-5371B6FD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CFD8077-A484-4902-836E-1A9311D34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7A85A36-8FEB-4B35-ACEF-70356D8B6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47ABB48-AFC0-47A3-B77A-7B2C19B54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20E54B6-80CF-45BE-9EFE-3ACD8CD7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06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32B5A0-AB8E-4FF5-BDD0-35BB61576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C448927-0C29-4549-BF5D-C37F8C3AA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9E409FB-9A51-4AD0-8648-5E1ED04EC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319D037-0297-450C-ACFF-3FFE2C7A4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25B71B1-A3D7-421C-BA42-B03009792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D664BB2-5AE5-45F2-9D58-9EC7E9A3B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0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66118A-F07A-4D66-897F-B90FDF777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D2379A9-A0DE-4297-AA97-EC46573BB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3296B9-8451-479E-A9CD-1766087B5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9B887-BF26-4B52-9CF1-4E606D4738D2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91EFE81-84B9-443E-B80F-7BAAE150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00B1AF9-1048-4D52-B59F-5ABC5A905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3B8FA-C9B6-4A30-A75F-6E15E15AC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3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BDECA0-C5E5-4DB2-A6ED-2FC761B73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5342" y="575188"/>
            <a:ext cx="9421761" cy="428425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13.03.2024</a:t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СЕМИНАР</a:t>
            </a:r>
            <a:r>
              <a:rPr lang="ru-RU" sz="32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+mn-lt"/>
              </a:rPr>
            </a:br>
            <a:r>
              <a:rPr lang="ru-RU" sz="3200" dirty="0">
                <a:solidFill>
                  <a:srgbClr val="002060"/>
                </a:solidFill>
                <a:latin typeface="+mn-lt"/>
              </a:rPr>
              <a:t> ПО РЕАЛИЗАЦИИ ИННОВАЦИОННОГО ПРОЕКТА «НАСЛЕДИЕ 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А.С. </a:t>
            </a:r>
            <a:r>
              <a:rPr lang="ru-RU" sz="3200" dirty="0">
                <a:solidFill>
                  <a:srgbClr val="002060"/>
                </a:solidFill>
                <a:latin typeface="+mn-lt"/>
              </a:rPr>
              <a:t>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»</a:t>
            </a:r>
            <a:br>
              <a:rPr lang="ru-RU" sz="3200" dirty="0" smtClean="0">
                <a:solidFill>
                  <a:srgbClr val="002060"/>
                </a:solidFill>
                <a:latin typeface="+mn-lt"/>
              </a:rPr>
            </a:b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целевая аудитория: руководители рабочих групп </a:t>
            </a:r>
            <a:r>
              <a:rPr lang="ru-RU" sz="32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+mn-lt"/>
              </a:rPr>
            </a:b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4B69D22-5535-4C89-8606-FD278F39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42" y="5051323"/>
            <a:ext cx="9751141" cy="818535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ФЕДЕРАЛЬНАЯ ИННОВАЦИОННАЯ ПЛОЩАДКА </a:t>
            </a:r>
          </a:p>
          <a:p>
            <a:r>
              <a:rPr lang="ru-RU" dirty="0">
                <a:solidFill>
                  <a:srgbClr val="002060"/>
                </a:solidFill>
              </a:rPr>
              <a:t>МБОУ «ЛИЦЕЙ №9 ИМЕНИ А.С. ПУШКИНА ЗЕЛЕНОДОЛЬСКОГО МУНИЦИПАЛЬНОГО РАЙОНА РТ»</a:t>
            </a:r>
          </a:p>
        </p:txBody>
      </p:sp>
    </p:spTree>
    <p:extLst>
      <p:ext uri="{BB962C8B-B14F-4D97-AF65-F5344CB8AC3E}">
        <p14:creationId xmlns:p14="http://schemas.microsoft.com/office/powerpoint/2010/main" val="2041449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678581"/>
            <a:ext cx="9988633" cy="1600200"/>
          </a:xfrm>
        </p:spPr>
        <p:txBody>
          <a:bodyPr>
            <a:noAutofit/>
          </a:bodyPr>
          <a:lstStyle/>
          <a:p>
            <a:r>
              <a:rPr lang="ru-RU" sz="2800" dirty="0"/>
              <a:t>Группа №4</a:t>
            </a:r>
            <a:br>
              <a:rPr lang="ru-RU" sz="2800" dirty="0"/>
            </a:br>
            <a:r>
              <a:rPr lang="ru-RU" sz="2800" dirty="0"/>
              <a:t>Разработка и актуализация документации по планированию и организации образовательного процесса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228572" y="2156059"/>
            <a:ext cx="4126815" cy="3704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Руководитель группы: Шагаева А.Ю.</a:t>
            </a:r>
          </a:p>
          <a:p>
            <a:pPr marL="0" indent="0">
              <a:buNone/>
            </a:pPr>
            <a:r>
              <a:rPr lang="ru-RU" sz="1200" dirty="0">
                <a:solidFill>
                  <a:srgbClr val="002060"/>
                </a:solidFill>
              </a:rPr>
              <a:t>Члены группы: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1200" dirty="0">
                <a:solidFill>
                  <a:srgbClr val="002060"/>
                </a:solidFill>
              </a:rPr>
              <a:t>1.	Бондаренко В.Г.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1200" dirty="0">
                <a:solidFill>
                  <a:srgbClr val="002060"/>
                </a:solidFill>
              </a:rPr>
              <a:t>2.	Иванова И.М.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1200" dirty="0">
                <a:solidFill>
                  <a:srgbClr val="002060"/>
                </a:solidFill>
              </a:rPr>
              <a:t>3.	Мельникова О.А.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1200" dirty="0">
                <a:solidFill>
                  <a:srgbClr val="002060"/>
                </a:solidFill>
              </a:rPr>
              <a:t>4.	</a:t>
            </a:r>
            <a:r>
              <a:rPr lang="ru-RU" sz="1200" dirty="0" err="1">
                <a:solidFill>
                  <a:srgbClr val="002060"/>
                </a:solidFill>
              </a:rPr>
              <a:t>Руппель</a:t>
            </a:r>
            <a:r>
              <a:rPr lang="ru-RU" sz="1200" dirty="0">
                <a:solidFill>
                  <a:srgbClr val="002060"/>
                </a:solidFill>
              </a:rPr>
              <a:t> О.А.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1200" dirty="0">
                <a:solidFill>
                  <a:srgbClr val="002060"/>
                </a:solidFill>
              </a:rPr>
              <a:t>5.	</a:t>
            </a:r>
            <a:r>
              <a:rPr lang="ru-RU" sz="1200" dirty="0" err="1">
                <a:solidFill>
                  <a:srgbClr val="002060"/>
                </a:solidFill>
              </a:rPr>
              <a:t>Сайфуллина</a:t>
            </a:r>
            <a:r>
              <a:rPr lang="ru-RU" sz="1200" dirty="0">
                <a:solidFill>
                  <a:srgbClr val="002060"/>
                </a:solidFill>
              </a:rPr>
              <a:t> А.И.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1200" dirty="0">
                <a:solidFill>
                  <a:srgbClr val="002060"/>
                </a:solidFill>
              </a:rPr>
              <a:t>6.	Сидоренко А.В.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1200" dirty="0">
                <a:solidFill>
                  <a:srgbClr val="002060"/>
                </a:solidFill>
              </a:rPr>
              <a:t>7.	Чугунова С.А.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1200" dirty="0">
                <a:solidFill>
                  <a:srgbClr val="002060"/>
                </a:solidFill>
              </a:rPr>
              <a:t>8.	Кирюхина Н.М</a:t>
            </a:r>
            <a:r>
              <a:rPr lang="ru-RU" sz="1200" dirty="0" smtClean="0">
                <a:solidFill>
                  <a:srgbClr val="002060"/>
                </a:solidFill>
              </a:rPr>
              <a:t>.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type="body" sz="half" idx="2"/>
          </p:nvPr>
        </p:nvSpPr>
        <p:spPr>
          <a:xfrm>
            <a:off x="762786" y="2567539"/>
            <a:ext cx="3932237" cy="38115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Разработка рабочей программы по воспитанию</a:t>
            </a:r>
          </a:p>
          <a:p>
            <a:pPr marL="0" indent="0">
              <a:buNone/>
            </a:pPr>
            <a:r>
              <a:rPr lang="ru-RU" dirty="0" smtClean="0"/>
              <a:t>Разработка воспитательной практики по теме инновационного проекта</a:t>
            </a:r>
          </a:p>
          <a:p>
            <a:pPr marL="0" indent="0">
              <a:buNone/>
            </a:pPr>
            <a:r>
              <a:rPr lang="ru-RU" dirty="0" smtClean="0"/>
              <a:t>Разработка программы внеурочных занятий с учетом специфики инновационного проекта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12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Группа № 5</a:t>
            </a:r>
            <a:br>
              <a:rPr lang="ru-RU" sz="4000" b="1" dirty="0"/>
            </a:br>
            <a:r>
              <a:rPr lang="ru-RU" sz="4000" b="1" dirty="0"/>
              <a:t>Формирование опорной содержательной базы инновационного проекта</a:t>
            </a:r>
            <a:br>
              <a:rPr lang="ru-RU" sz="4000" b="1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Руководитель группы: </a:t>
            </a:r>
            <a:r>
              <a:rPr lang="ru-RU" dirty="0" err="1">
                <a:solidFill>
                  <a:srgbClr val="002060"/>
                </a:solidFill>
              </a:rPr>
              <a:t>Чиглинцева</a:t>
            </a:r>
            <a:r>
              <a:rPr lang="ru-RU" dirty="0">
                <a:solidFill>
                  <a:srgbClr val="002060"/>
                </a:solidFill>
              </a:rPr>
              <a:t> О.В.</a:t>
            </a:r>
          </a:p>
          <a:p>
            <a:r>
              <a:rPr lang="ru-RU" dirty="0">
                <a:solidFill>
                  <a:srgbClr val="002060"/>
                </a:solidFill>
              </a:rPr>
              <a:t>Члены группы: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Сроки 30.04.2024</a:t>
            </a:r>
          </a:p>
          <a:p>
            <a:r>
              <a:rPr lang="ru-RU" dirty="0" smtClean="0"/>
              <a:t>Сбор эмпирического материала по педагогическим воззрениям </a:t>
            </a:r>
            <a:r>
              <a:rPr lang="ru-RU" dirty="0" err="1" smtClean="0"/>
              <a:t>А.С.Пушкина</a:t>
            </a:r>
            <a:endParaRPr lang="ru-RU" dirty="0" smtClean="0"/>
          </a:p>
          <a:p>
            <a:r>
              <a:rPr lang="ru-RU" dirty="0" smtClean="0"/>
              <a:t>Определение педагогического потенциала творчества </a:t>
            </a:r>
            <a:r>
              <a:rPr lang="ru-RU" dirty="0" err="1" smtClean="0"/>
              <a:t>А.С.Пушкина</a:t>
            </a:r>
            <a:endParaRPr lang="ru-RU" dirty="0" smtClean="0"/>
          </a:p>
          <a:p>
            <a:r>
              <a:rPr lang="ru-RU" dirty="0" smtClean="0"/>
              <a:t>Определение влияния эпохи и </a:t>
            </a:r>
            <a:r>
              <a:rPr lang="ru-RU" dirty="0" err="1" smtClean="0"/>
              <a:t>А.С.Пушкина</a:t>
            </a:r>
            <a:r>
              <a:rPr lang="ru-RU" dirty="0" smtClean="0"/>
              <a:t> на отечественную педагогику.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1F8102D-F822-4C2D-9C04-212ACEE0B945}"/>
              </a:ext>
            </a:extLst>
          </p:cNvPr>
          <p:cNvSpPr txBox="1"/>
          <p:nvPr/>
        </p:nvSpPr>
        <p:spPr>
          <a:xfrm>
            <a:off x="852794" y="3758075"/>
            <a:ext cx="54421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ru-RU" sz="1600" dirty="0" smtClean="0">
                <a:solidFill>
                  <a:srgbClr val="002060"/>
                </a:solidFill>
              </a:rPr>
              <a:t>1</a:t>
            </a:r>
            <a:r>
              <a:rPr lang="ru-RU" sz="1600" dirty="0">
                <a:solidFill>
                  <a:srgbClr val="002060"/>
                </a:solidFill>
              </a:rPr>
              <a:t>.	</a:t>
            </a:r>
            <a:r>
              <a:rPr lang="ru-RU" sz="1600" dirty="0" err="1">
                <a:solidFill>
                  <a:srgbClr val="002060"/>
                </a:solidFill>
              </a:rPr>
              <a:t>Галякбарова</a:t>
            </a:r>
            <a:r>
              <a:rPr lang="ru-RU" sz="1600" dirty="0">
                <a:solidFill>
                  <a:srgbClr val="002060"/>
                </a:solidFill>
              </a:rPr>
              <a:t> В.Д.</a:t>
            </a:r>
          </a:p>
          <a:p>
            <a:pPr>
              <a:tabLst>
                <a:tab pos="361950" algn="l"/>
              </a:tabLst>
            </a:pPr>
            <a:r>
              <a:rPr lang="ru-RU" sz="1600" dirty="0">
                <a:solidFill>
                  <a:srgbClr val="002060"/>
                </a:solidFill>
              </a:rPr>
              <a:t>2.	Кирюхина Н.М.</a:t>
            </a:r>
          </a:p>
          <a:p>
            <a:pPr>
              <a:tabLst>
                <a:tab pos="361950" algn="l"/>
              </a:tabLst>
            </a:pPr>
            <a:r>
              <a:rPr lang="ru-RU" sz="1600" dirty="0">
                <a:solidFill>
                  <a:srgbClr val="002060"/>
                </a:solidFill>
              </a:rPr>
              <a:t>3.	Никитина С.Н.</a:t>
            </a:r>
          </a:p>
          <a:p>
            <a:pPr>
              <a:tabLst>
                <a:tab pos="361950" algn="l"/>
              </a:tabLst>
            </a:pPr>
            <a:r>
              <a:rPr lang="ru-RU" sz="1600" dirty="0">
                <a:solidFill>
                  <a:srgbClr val="002060"/>
                </a:solidFill>
              </a:rPr>
              <a:t>4.	Полухина Т.А.</a:t>
            </a:r>
          </a:p>
          <a:p>
            <a:pPr>
              <a:tabLst>
                <a:tab pos="361950" algn="l"/>
              </a:tabLst>
            </a:pPr>
            <a:r>
              <a:rPr lang="ru-RU" sz="1600" dirty="0">
                <a:solidFill>
                  <a:srgbClr val="002060"/>
                </a:solidFill>
              </a:rPr>
              <a:t>5.	</a:t>
            </a:r>
            <a:r>
              <a:rPr lang="ru-RU" sz="1600" dirty="0" err="1">
                <a:solidFill>
                  <a:srgbClr val="002060"/>
                </a:solidFill>
              </a:rPr>
              <a:t>Тупаева</a:t>
            </a:r>
            <a:r>
              <a:rPr lang="ru-RU" sz="1600" dirty="0">
                <a:solidFill>
                  <a:srgbClr val="002060"/>
                </a:solidFill>
              </a:rPr>
              <a:t> Н.И.</a:t>
            </a:r>
          </a:p>
          <a:p>
            <a:pPr>
              <a:tabLst>
                <a:tab pos="361950" algn="l"/>
              </a:tabLst>
            </a:pPr>
            <a:r>
              <a:rPr lang="ru-RU" sz="1600" dirty="0">
                <a:solidFill>
                  <a:srgbClr val="002060"/>
                </a:solidFill>
              </a:rPr>
              <a:t>6.	Тимофеева Е.С.</a:t>
            </a:r>
          </a:p>
        </p:txBody>
      </p:sp>
    </p:spTree>
    <p:extLst>
      <p:ext uri="{BB962C8B-B14F-4D97-AF65-F5344CB8AC3E}">
        <p14:creationId xmlns:p14="http://schemas.microsoft.com/office/powerpoint/2010/main" val="763265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Сроки заседаний рабочих групп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7260" y="1376413"/>
            <a:ext cx="5670316" cy="481325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Тематика заседаний  рабочих групп 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/>
              <a:t>установочный семинар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b="1" dirty="0"/>
              <a:t>СЕМИНАР </a:t>
            </a:r>
            <a:r>
              <a:rPr lang="ru-RU" dirty="0"/>
              <a:t>ПО РЕАЛИЗАЦИИ ИННОВАЦИОННОГО ПРОЕКТА «НАСЛЕДИЕ А.С.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 март, 2024 целевая аудитория: руководители рабочих рук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/>
              <a:t>промежуточный отчет работы рабочих групп, июнь, 2024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/>
              <a:t>отчет за 2024 год, ноябрь, 2024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Платформа ЯНДЕКС ТЕЛЕМОСТ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Ответственная Шагаева А.Ю.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68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3A3CFB-BD37-4AF6-9EF4-125694F48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052" y="1039761"/>
            <a:ext cx="11304638" cy="1253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«НАСЛЕДИЕ А.С.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3DC570A-B3C0-441D-BEF7-9562F76BD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052" y="1651819"/>
            <a:ext cx="10682748" cy="45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u="sng" dirty="0"/>
          </a:p>
          <a:p>
            <a:pPr marL="0" indent="0">
              <a:buNone/>
            </a:pPr>
            <a:r>
              <a:rPr lang="ru-RU" u="sng" dirty="0">
                <a:solidFill>
                  <a:srgbClr val="002060"/>
                </a:solidFill>
              </a:rPr>
              <a:t>ПЕРИОД РЕАЛИЗАЦИИ ПРОЕКТА: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2024-2026 гг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ru-RU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u="sng" dirty="0">
                <a:solidFill>
                  <a:srgbClr val="002060"/>
                </a:solidFill>
              </a:rPr>
              <a:t>НАПРАВЛЕНИЕ ДЕЯТЕЛЬНОСТИ ИННОВАЦИОННОЙ ПЛОЩАДКИ: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Разработка, апробация и внедрение </a:t>
            </a:r>
            <a:r>
              <a:rPr lang="ru-RU" dirty="0">
                <a:solidFill>
                  <a:srgbClr val="002060"/>
                </a:solidFill>
              </a:rPr>
              <a:t>новых элементов содержания образования и систем воспитания, новых педагогических технологий, форм, методов и средств обучения в организациях, осуществляющих образовательную деятельность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u="sng" dirty="0">
                <a:solidFill>
                  <a:srgbClr val="002060"/>
                </a:solidFill>
              </a:rPr>
              <a:t>ЦЕЛЬ ПРОЕКТА: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Формирование, сохранение и укрепление </a:t>
            </a:r>
            <a:r>
              <a:rPr lang="ru-RU" dirty="0">
                <a:solidFill>
                  <a:srgbClr val="002060"/>
                </a:solidFill>
              </a:rPr>
              <a:t>традиционных российских духовно-нравственных ценностей в общеобразовательной организации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38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CC51F8-6D7C-4211-B112-A74BF0D83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1043346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«НАСЛЕДИЕ А.С.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781231-B607-470B-8504-48DC9A8AC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93" y="1290484"/>
            <a:ext cx="11068665" cy="5781367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4600" b="1" dirty="0">
                <a:solidFill>
                  <a:srgbClr val="002060"/>
                </a:solidFill>
                <a:ea typeface="+mj-ea"/>
                <a:cs typeface="+mj-cs"/>
              </a:rPr>
              <a:t>Задачи проекта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4200" dirty="0">
                <a:solidFill>
                  <a:srgbClr val="002060"/>
                </a:solidFill>
                <a:ea typeface="+mj-ea"/>
                <a:cs typeface="+mj-cs"/>
              </a:rPr>
              <a:t>Разработка и обоснование теоретико-методологической основы (концепции) модели формирования сохранения и укрепления традиционных российских духовно-нравственных ценностей в общеобразовательной организации на основе ценностно-деятельностной технологии «Педагогика А.С. Пушкина».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4200" dirty="0">
                <a:solidFill>
                  <a:srgbClr val="002060"/>
                </a:solidFill>
                <a:ea typeface="+mj-ea"/>
                <a:cs typeface="+mj-cs"/>
              </a:rPr>
              <a:t>Разработка организационно-методической модели формирования, сохранения и укрепления традиционных российских духовно-нравственных ценностей на основе наследия А.С. Пушкина.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4200" dirty="0">
                <a:solidFill>
                  <a:srgbClr val="002060"/>
                </a:solidFill>
                <a:ea typeface="+mj-ea"/>
                <a:cs typeface="+mj-cs"/>
              </a:rPr>
              <a:t>Разработка содержательного контента организационно-методической модели формирования, сохранения  и  укрепления  традиционных российских духовно-нравственных ценностей (уклад жизни  школы,  актуализированная  рабочая  программа воспитательной деятельности, программа внеурочной деятельности общеобразовательной организации, методические пособия по внедрению и реализации педагогами ценностно-деятельностной технологии «Педагогика А. С. Пушкина»,  программа  работы  с родителями, программа деятельности школьного самоуправления), инструментария для оценки результативности реализации проекта.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4200" dirty="0">
                <a:solidFill>
                  <a:srgbClr val="002060"/>
                </a:solidFill>
                <a:ea typeface="+mj-ea"/>
                <a:cs typeface="+mj-cs"/>
              </a:rPr>
              <a:t>Создание ценностно-деятельностной среды общеобразовательной организации.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4200" dirty="0">
                <a:solidFill>
                  <a:srgbClr val="002060"/>
                </a:solidFill>
                <a:ea typeface="+mj-ea"/>
                <a:cs typeface="+mj-cs"/>
              </a:rPr>
              <a:t>Апробация организационно-методической модели формирования, сохранения и укрепления традиционных российских духовно-нравственных ценностей в образовательных организациях, в том числе, входящих в Ассоциацию «Содружество образовательных организаций имени А.С. Пушкина и педагогов»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4200" dirty="0">
                <a:solidFill>
                  <a:srgbClr val="002060"/>
                </a:solidFill>
                <a:ea typeface="+mj-ea"/>
                <a:cs typeface="+mj-cs"/>
              </a:rPr>
              <a:t>Диссеминация опыта работы по формированию, сохранению и укреплению традиционных российских духовно-нравственных ценностей в общеобразовательной организации.</a:t>
            </a:r>
          </a:p>
          <a:p>
            <a:pPr algn="ctr">
              <a:buFont typeface="Wingdings" panose="05000000000000000000" pitchFamily="2" charset="2"/>
              <a:buChar char="q"/>
            </a:pP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190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0DBDEE-4F5E-43CB-AD33-671BCD933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575" y="166737"/>
            <a:ext cx="11139948" cy="99910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НАСЛЕДИЕ А.С.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B6BE8A1-04F3-4373-BE54-8EBE2276B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575" y="1165838"/>
            <a:ext cx="11488993" cy="569216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Практическая значимость проекта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  <a:tabLst>
                <a:tab pos="265113" algn="l"/>
              </a:tabLst>
            </a:pPr>
            <a:r>
              <a:rPr lang="ru-RU" sz="7200" dirty="0"/>
              <a:t>	</a:t>
            </a:r>
            <a:r>
              <a:rPr lang="ru-RU" sz="7200" dirty="0">
                <a:solidFill>
                  <a:srgbClr val="002060"/>
                </a:solidFill>
              </a:rPr>
              <a:t>совершенствование способов управления образовательной организацией на осно</a:t>
            </a:r>
            <a:r>
              <a:rPr lang="ru-RU" sz="6400" dirty="0">
                <a:solidFill>
                  <a:srgbClr val="002060"/>
                </a:solidFill>
              </a:rPr>
              <a:t>ве Уклада жизни школы, локальных нормативных актов, регулирующих образовательный и воспитательный процесс, единых методических и оценочных требований в части формирования, сохранения и укрепления традиционных российских духовно-нравственных ценностей;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  <a:tabLst>
                <a:tab pos="265113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реализация в полном объеме требований федеральных образовательных стандартов общего образования в части реализации воспитательного компонента образования;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  <a:tabLst>
                <a:tab pos="265113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создание единого ценностно-ориентированного обучающего и методического пространства для реализации учебной и воспитательной деятельности;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  <a:tabLst>
                <a:tab pos="265113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повышение профессиональной компетенции педагогов в области методической и оценочной деятельности в соответствии с требованиями Профессионального стандарта педагога и требованиями ФГОС общего образования к образовательным результатам обучающихся.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  <a:tabLst>
                <a:tab pos="265113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	повышение качества образования в общеобразовательной организации за счет формирования у всех участников образовательного процесса общепринятых и установленных нормативными государственными актами и Укладом жизни школы ценностей;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  <a:tabLst>
                <a:tab pos="265113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обеспечение комфортной психолого-педагогической среды обучения, создание ситуации успеха и признания для каждого обучающегося;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  <a:tabLst>
                <a:tab pos="265113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повышение вовлеченности и родительского сообщества в деятельность образовательной организации по формированию ценностных ориентаций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661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097A4B-7498-4267-A6F6-BD90D108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772" y="275113"/>
            <a:ext cx="11264917" cy="505312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+mn-lt"/>
              </a:rPr>
              <a:t>ПЛАН РАБОТЫ («ДОРОЖНАЯ КАРТА») РЕАЛИЗАЦИИ ПРОЕКТА В 2024 г (ПОДГОТОВИТЕЛЬНЫЙ ЭТАП)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709B24AE-B360-4811-A04C-82B01B5330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879286"/>
              </p:ext>
            </p:extLst>
          </p:nvPr>
        </p:nvGraphicFramePr>
        <p:xfrm>
          <a:off x="327602" y="909110"/>
          <a:ext cx="11536795" cy="5481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102">
                  <a:extLst>
                    <a:ext uri="{9D8B030D-6E8A-4147-A177-3AD203B41FA5}">
                      <a16:colId xmlns="" xmlns:a16="http://schemas.microsoft.com/office/drawing/2014/main" val="1415040715"/>
                    </a:ext>
                  </a:extLst>
                </a:gridCol>
                <a:gridCol w="8721728">
                  <a:extLst>
                    <a:ext uri="{9D8B030D-6E8A-4147-A177-3AD203B41FA5}">
                      <a16:colId xmlns="" xmlns:a16="http://schemas.microsoft.com/office/drawing/2014/main" val="2101325519"/>
                    </a:ext>
                  </a:extLst>
                </a:gridCol>
                <a:gridCol w="1916965">
                  <a:extLst>
                    <a:ext uri="{9D8B030D-6E8A-4147-A177-3AD203B41FA5}">
                      <a16:colId xmlns="" xmlns:a16="http://schemas.microsoft.com/office/drawing/2014/main" val="705761166"/>
                    </a:ext>
                  </a:extLst>
                </a:gridCol>
              </a:tblGrid>
              <a:tr h="284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Мероприятие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 реализации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extLst>
                  <a:ext uri="{0D108BD9-81ED-4DB2-BD59-A6C34878D82A}">
                    <a16:rowId xmlns="" xmlns:a16="http://schemas.microsoft.com/office/drawing/2014/main" val="2147714581"/>
                  </a:ext>
                </a:extLst>
              </a:tr>
              <a:tr h="531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Разработка и утверждение нормативного локального акта по утверждению состава Координационного совета реализации проекта; определение рабочей группы по реализации проекта, плана реализации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11.01-31.01.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extLst>
                  <a:ext uri="{0D108BD9-81ED-4DB2-BD59-A6C34878D82A}">
                    <a16:rowId xmlns="" xmlns:a16="http://schemas.microsoft.com/office/drawing/2014/main" val="1129898967"/>
                  </a:ext>
                </a:extLst>
              </a:tr>
              <a:tr h="463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Формирование команды специалистов, обеспечивающих реализацию проекта (проектных групп по основным направлениям). Определение мероприятий и ожидаемых результатов по каждому направлению.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Формирование плана мероприятий по реализации проекта. Подготовка нормативных локальных актов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01.02.-01.04.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extLst>
                  <a:ext uri="{0D108BD9-81ED-4DB2-BD59-A6C34878D82A}">
                    <a16:rowId xmlns="" xmlns:a16="http://schemas.microsoft.com/office/drawing/2014/main" val="1372668907"/>
                  </a:ext>
                </a:extLst>
              </a:tr>
              <a:tr h="5144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Подготовка и проведение установочного семинара для участников проекта, включая соисполнителей и участников апробации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01.02.-01.03.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extLst>
                  <a:ext uri="{0D108BD9-81ED-4DB2-BD59-A6C34878D82A}">
                    <a16:rowId xmlns="" xmlns:a16="http://schemas.microsoft.com/office/drawing/2014/main" val="2962327459"/>
                  </a:ext>
                </a:extLst>
              </a:tr>
              <a:tr h="390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Разработка концепции модели формирования, сохранения и укрепления традиционных российских духовно- нравственных ценностей в общеобразовательной организации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01.02.-01.07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extLst>
                  <a:ext uri="{0D108BD9-81ED-4DB2-BD59-A6C34878D82A}">
                    <a16:rowId xmlns="" xmlns:a16="http://schemas.microsoft.com/office/drawing/2014/main" val="618059984"/>
                  </a:ext>
                </a:extLst>
              </a:tr>
              <a:tr h="18048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Разработка инструментария для мониторинга образовательной среды общеобразовательной организации (педагогический коллектив, административный персонал) по вопросам готовности к осуществлению проекта по формированию, сохранению и укреплению традиционных российских духовно- нравственных ценностей - ценностных ориентаций участников образовательного процесса на предмет сформированности традиционных российских духовно- нравственных ценностей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20.02.-20.03.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37" marR="18537" marT="0" marB="0" anchor="ctr"/>
                </a:tc>
                <a:extLst>
                  <a:ext uri="{0D108BD9-81ED-4DB2-BD59-A6C34878D82A}">
                    <a16:rowId xmlns="" xmlns:a16="http://schemas.microsoft.com/office/drawing/2014/main" val="2760949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86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097A4B-7498-4267-A6F6-BD90D108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445" y="213641"/>
            <a:ext cx="11257110" cy="505312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+mn-lt"/>
              </a:rPr>
              <a:t>ПЛАН РАБОТЫ («ДОРОЖНАЯ КАРТА») РЕАЛИЗАЦИИ ПРОЕКТА В 2024 г (ПОДГОТОВИТЕЛЬНЫЙ ЭТАП)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782BD36B-7D0F-47EF-994E-71C14664D2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454408"/>
              </p:ext>
            </p:extLst>
          </p:nvPr>
        </p:nvGraphicFramePr>
        <p:xfrm>
          <a:off x="291993" y="718953"/>
          <a:ext cx="11656679" cy="5886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834">
                  <a:extLst>
                    <a:ext uri="{9D8B030D-6E8A-4147-A177-3AD203B41FA5}">
                      <a16:colId xmlns="" xmlns:a16="http://schemas.microsoft.com/office/drawing/2014/main" val="2965441579"/>
                    </a:ext>
                  </a:extLst>
                </a:gridCol>
                <a:gridCol w="10281237">
                  <a:extLst>
                    <a:ext uri="{9D8B030D-6E8A-4147-A177-3AD203B41FA5}">
                      <a16:colId xmlns="" xmlns:a16="http://schemas.microsoft.com/office/drawing/2014/main" val="691423408"/>
                    </a:ext>
                  </a:extLst>
                </a:gridCol>
                <a:gridCol w="1006608">
                  <a:extLst>
                    <a:ext uri="{9D8B030D-6E8A-4147-A177-3AD203B41FA5}">
                      <a16:colId xmlns="" xmlns:a16="http://schemas.microsoft.com/office/drawing/2014/main" val="2860290656"/>
                    </a:ext>
                  </a:extLst>
                </a:gridCol>
              </a:tblGrid>
              <a:tr h="10146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Проведение мониторинга образовательной среды общеобразовательной организации (педагогический коллектив, административный персонал) на предмет сформированности традиционных российских духовно- нравственных ценностей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20.03.-01.04.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extLst>
                  <a:ext uri="{0D108BD9-81ED-4DB2-BD59-A6C34878D82A}">
                    <a16:rowId xmlns="" xmlns:a16="http://schemas.microsoft.com/office/drawing/2014/main" val="3367605595"/>
                  </a:ext>
                </a:extLst>
              </a:tr>
              <a:tr h="5049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Разработка организационно-методической модели укрепления традиционных российских духовно-нравственных ценностей в общеобразовательной организации на основе наследия А.С. Пушкина.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01.04.-01.07.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extLst>
                  <a:ext uri="{0D108BD9-81ED-4DB2-BD59-A6C34878D82A}">
                    <a16:rowId xmlns="" xmlns:a16="http://schemas.microsoft.com/office/drawing/2014/main" val="2229438870"/>
                  </a:ext>
                </a:extLst>
              </a:tr>
              <a:tr h="606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Разработка</a:t>
                      </a:r>
                      <a:r>
                        <a:rPr lang="ru-RU" sz="1600" spc="2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и</a:t>
                      </a:r>
                      <a:r>
                        <a:rPr lang="ru-RU" sz="1600" spc="2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утверждение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образовательной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программы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дополнительного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профессионального образования</a:t>
                      </a:r>
                      <a:r>
                        <a:rPr lang="ru-RU" sz="1600" spc="-230" dirty="0">
                          <a:effectLst/>
                        </a:rPr>
                        <a:t>  </a:t>
                      </a:r>
                      <a:r>
                        <a:rPr lang="ru-RU" sz="1600" dirty="0">
                          <a:effectLst/>
                        </a:rPr>
                        <a:t>«Модель  формирования,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сохранения</a:t>
                      </a:r>
                      <a:r>
                        <a:rPr lang="ru-RU" sz="1600" spc="2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и</a:t>
                      </a:r>
                      <a:r>
                        <a:rPr lang="ru-RU" sz="1600" spc="2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укрепления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традиционных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российских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духовно-</a:t>
                      </a:r>
                      <a:r>
                        <a:rPr lang="ru-RU" sz="1600" spc="-23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нравственных</a:t>
                      </a:r>
                      <a:r>
                        <a:rPr lang="ru-RU" sz="1600" spc="2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ценностей</a:t>
                      </a:r>
                      <a:r>
                        <a:rPr lang="ru-RU" sz="1600" spc="2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в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общеобразовательной</a:t>
                      </a:r>
                      <a:r>
                        <a:rPr lang="ru-RU" sz="1600" spc="3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организации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на основе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наследия А.С.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Пушкина»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для</a:t>
                      </a:r>
                      <a:r>
                        <a:rPr lang="ru-RU" sz="1600" spc="4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педагогических</a:t>
                      </a:r>
                      <a:r>
                        <a:rPr lang="ru-RU" sz="1600" spc="5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работников</a:t>
                      </a:r>
                      <a:r>
                        <a:rPr lang="ru-RU" sz="1600" spc="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общеобразовательных</a:t>
                      </a:r>
                      <a:r>
                        <a:rPr lang="ru-RU" sz="1600" spc="6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организаций. Определения организации – исполнителя по реализации программы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01.04. -01.07.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extLst>
                  <a:ext uri="{0D108BD9-81ED-4DB2-BD59-A6C34878D82A}">
                    <a16:rowId xmlns="" xmlns:a16="http://schemas.microsoft.com/office/drawing/2014/main" val="841839279"/>
                  </a:ext>
                </a:extLst>
              </a:tr>
              <a:tr h="7586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/>
                </a:tc>
                <a:tc>
                  <a:txBody>
                    <a:bodyPr/>
                    <a:lstStyle/>
                    <a:p>
                      <a:pPr marL="762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Проведение</a:t>
                      </a:r>
                      <a:r>
                        <a:rPr lang="ru-RU" sz="1600" spc="6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краткосрочных</a:t>
                      </a:r>
                      <a:r>
                        <a:rPr lang="ru-RU" sz="1600" spc="6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курсов</a:t>
                      </a:r>
                    </a:p>
                    <a:p>
                      <a:pPr marL="762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повышения  квалификации  (32</a:t>
                      </a:r>
                      <a:r>
                        <a:rPr lang="ru-RU" sz="1600" spc="6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час.)</a:t>
                      </a:r>
                      <a:r>
                        <a:rPr lang="ru-RU" sz="1600" spc="6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для</a:t>
                      </a:r>
                      <a:r>
                        <a:rPr lang="ru-RU" sz="1600" spc="6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педагогических</a:t>
                      </a:r>
                      <a:r>
                        <a:rPr lang="ru-RU" sz="1600" spc="-22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работников</a:t>
                      </a:r>
                      <a:r>
                        <a:rPr lang="ru-RU" sz="1600" spc="1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МБОУ «Лицей №9 ЗМР РТ» «Модель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формирования,</a:t>
                      </a:r>
                      <a:r>
                        <a:rPr lang="ru-RU" sz="1600" spc="1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сохранения</a:t>
                      </a:r>
                      <a:r>
                        <a:rPr lang="ru-RU" sz="1600" spc="1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и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укрепления</a:t>
                      </a:r>
                      <a:r>
                        <a:rPr lang="ru-RU" sz="1600" spc="3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традиционных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российских</a:t>
                      </a:r>
                      <a:r>
                        <a:rPr lang="ru-RU" sz="1600" spc="7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духовно-нравственных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ценностей</a:t>
                      </a:r>
                      <a:r>
                        <a:rPr lang="ru-RU" sz="1600" spc="2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в</a:t>
                      </a:r>
                      <a:r>
                        <a:rPr lang="ru-RU" sz="1600" spc="2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общеобразовательной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организации</a:t>
                      </a:r>
                      <a:r>
                        <a:rPr lang="ru-RU" sz="1600" spc="2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на</a:t>
                      </a:r>
                      <a:r>
                        <a:rPr lang="ru-RU" sz="1600" spc="3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основе</a:t>
                      </a:r>
                      <a:r>
                        <a:rPr lang="ru-RU" sz="1600" spc="3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наследия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А.С.</a:t>
                      </a:r>
                      <a:r>
                        <a:rPr lang="ru-RU" sz="1600" spc="1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Пушкина».</a:t>
                      </a:r>
                    </a:p>
                    <a:p>
                      <a:pPr marL="762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01.08.-15.08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extLst>
                  <a:ext uri="{0D108BD9-81ED-4DB2-BD59-A6C34878D82A}">
                    <a16:rowId xmlns="" xmlns:a16="http://schemas.microsoft.com/office/drawing/2014/main" val="1064852184"/>
                  </a:ext>
                </a:extLst>
              </a:tr>
              <a:tr h="606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Актуализация</a:t>
                      </a:r>
                      <a:r>
                        <a:rPr lang="ru-RU" sz="1600" spc="5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Уклада</a:t>
                      </a:r>
                      <a:r>
                        <a:rPr lang="ru-RU" sz="1600" spc="5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жизни</a:t>
                      </a:r>
                      <a:r>
                        <a:rPr lang="ru-RU" sz="1600" spc="5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школы</a:t>
                      </a:r>
                      <a:r>
                        <a:rPr lang="ru-RU" sz="1600" spc="-23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с</a:t>
                      </a:r>
                      <a:r>
                        <a:rPr lang="ru-RU" sz="1600" spc="1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учетом</a:t>
                      </a:r>
                      <a:r>
                        <a:rPr lang="ru-RU" sz="1600" spc="1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модели</a:t>
                      </a:r>
                      <a:r>
                        <a:rPr lang="ru-RU" sz="1600" spc="1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«Модель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формирования,</a:t>
                      </a:r>
                      <a:r>
                        <a:rPr lang="ru-RU" sz="1600" spc="1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сохранения</a:t>
                      </a:r>
                      <a:r>
                        <a:rPr lang="ru-RU" sz="1600" spc="1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и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укрепления</a:t>
                      </a:r>
                      <a:r>
                        <a:rPr lang="ru-RU" sz="1600" spc="3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традиционных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российских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духовно-нравственных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ценностей</a:t>
                      </a:r>
                      <a:r>
                        <a:rPr lang="ru-RU" sz="1600" spc="2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в</a:t>
                      </a:r>
                      <a:r>
                        <a:rPr lang="ru-RU" sz="1600" spc="2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общеобразовательной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организации</a:t>
                      </a:r>
                      <a:r>
                        <a:rPr lang="ru-RU" sz="1600" spc="3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на</a:t>
                      </a:r>
                      <a:r>
                        <a:rPr lang="ru-RU" sz="1600" spc="3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основе</a:t>
                      </a:r>
                      <a:r>
                        <a:rPr lang="ru-RU" sz="1600" spc="3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наследия</a:t>
                      </a:r>
                      <a:r>
                        <a:rPr lang="ru-RU" sz="1600" spc="5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А.С.</a:t>
                      </a:r>
                      <a:r>
                        <a:rPr lang="ru-RU" sz="1600" spc="10">
                          <a:effectLst/>
                        </a:rPr>
                        <a:t> </a:t>
                      </a:r>
                      <a:r>
                        <a:rPr lang="ru-RU" sz="1600">
                          <a:effectLst/>
                        </a:rPr>
                        <a:t>Пушкина»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01.02.-01.07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extLst>
                  <a:ext uri="{0D108BD9-81ED-4DB2-BD59-A6C34878D82A}">
                    <a16:rowId xmlns="" xmlns:a16="http://schemas.microsoft.com/office/drawing/2014/main" val="1130158764"/>
                  </a:ext>
                </a:extLst>
              </a:tr>
              <a:tr h="8601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Проектирование и создание условий ценностно-деятельностной среды в образовательной организации. Проведение конкурса среди обучающихся на создание ценностной среды, сбор предложений от представителей родительского сообщества, педагогического коллектива, общественности и руководства города. Создание и реализация на основе предложений плана формирования ценностно- деятельностной среды по формированию, сохранению и укреплению традиционных духовно-нравственных ценностей у участников образовательного процесса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01.02.-01.12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/>
                </a:tc>
                <a:extLst>
                  <a:ext uri="{0D108BD9-81ED-4DB2-BD59-A6C34878D82A}">
                    <a16:rowId xmlns="" xmlns:a16="http://schemas.microsoft.com/office/drawing/2014/main" val="3371806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07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45883D-5477-4748-B029-822EC049E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693" y="207552"/>
            <a:ext cx="10440988" cy="46078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+mn-lt"/>
              </a:rPr>
              <a:t>СОСТАВ ПРОЕКТНЫХ ГРУПП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F0B06C6-EBB7-42AC-92E6-7B1B49BA1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1693" y="1253610"/>
            <a:ext cx="5160784" cy="2344995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u="sng" dirty="0"/>
              <a:t>Группа №1</a:t>
            </a:r>
          </a:p>
          <a:p>
            <a:r>
              <a:rPr lang="ru-RU" dirty="0"/>
              <a:t>Разработка нормативной документации по обеспечению реализации инновационного проекта</a:t>
            </a:r>
          </a:p>
          <a:p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6A879744-7EC7-4CA5-8220-AE83C2E32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388" y="3598605"/>
            <a:ext cx="5183187" cy="25910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Руководитель группы: Сидоренко А.В.</a:t>
            </a:r>
          </a:p>
          <a:p>
            <a:pPr marL="0" indent="0">
              <a:buNone/>
            </a:pPr>
            <a:r>
              <a:rPr lang="ru-RU" sz="2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Члены группы: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sz="2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Кирюхина Н.М.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sz="2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ru-RU" sz="29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Руппель</a:t>
            </a:r>
            <a:r>
              <a:rPr lang="ru-RU" sz="2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О.А.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sz="2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Трофименко Ю.А.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sz="2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Чугунова С.А.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219F01A8-6E7B-40EB-AEEA-DCB9C7E45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8174" y="1413077"/>
            <a:ext cx="5102022" cy="2026060"/>
          </a:xfrm>
        </p:spPr>
        <p:txBody>
          <a:bodyPr>
            <a:normAutofit/>
          </a:bodyPr>
          <a:lstStyle/>
          <a:p>
            <a:r>
              <a:rPr lang="ru-RU" dirty="0" smtClean="0"/>
              <a:t>Сроки </a:t>
            </a:r>
          </a:p>
          <a:p>
            <a:r>
              <a:rPr lang="ru-RU" dirty="0" smtClean="0"/>
              <a:t>До 28.02.2024</a:t>
            </a:r>
          </a:p>
          <a:p>
            <a:r>
              <a:rPr lang="ru-RU" dirty="0" smtClean="0"/>
              <a:t>Внести коррективы, </a:t>
            </a:r>
          </a:p>
          <a:p>
            <a:r>
              <a:rPr lang="ru-RU" dirty="0" smtClean="0"/>
              <a:t>Определить обязанности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="" xmlns:a16="http://schemas.microsoft.com/office/drawing/2014/main" id="{32A12F6B-B1D7-4E2D-8151-DAA606DCF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8174" y="3505459"/>
            <a:ext cx="4947214" cy="26842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положение </a:t>
            </a:r>
            <a:r>
              <a:rPr lang="ru-RU" dirty="0"/>
              <a:t>о координационном совете по реализации ФИП и состав Координационного совета реализации </a:t>
            </a:r>
            <a:r>
              <a:rPr lang="ru-RU" dirty="0" smtClean="0"/>
              <a:t>проекта</a:t>
            </a:r>
          </a:p>
          <a:p>
            <a:r>
              <a:rPr lang="ru-RU" dirty="0" smtClean="0"/>
              <a:t>положение </a:t>
            </a:r>
            <a:r>
              <a:rPr lang="ru-RU" dirty="0"/>
              <a:t>о рабочей </a:t>
            </a:r>
            <a:r>
              <a:rPr lang="ru-RU" dirty="0" smtClean="0"/>
              <a:t>группе по </a:t>
            </a:r>
            <a:r>
              <a:rPr lang="ru-RU" dirty="0"/>
              <a:t>реализации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1759412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u="sng" dirty="0"/>
              <a:t>Группа №2</a:t>
            </a:r>
            <a:br>
              <a:rPr lang="ru-RU" sz="3200" u="sng" dirty="0"/>
            </a:br>
            <a:r>
              <a:rPr lang="ru-RU" sz="3200" dirty="0"/>
              <a:t>Разработка концептуального и методологического обоснования инновационного проекта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Руководитель группы: Шагаева А.Ю.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Члены группы: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Купцова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Г.Н. (по согласованию)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Лебедева Т.Е. (по согласованию)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Мухаметшина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Р.Ф. (по согласованию)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</a:t>
            </a:r>
            <a:r>
              <a:rPr lang="ru-RU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Нагуманова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Э.Ф. (по согласованию)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	Филиппов Г.А. (по согласованию)</a:t>
            </a:r>
          </a:p>
          <a:p>
            <a:pPr marL="0" indent="0">
              <a:buNone/>
              <a:tabLst>
                <a:tab pos="265113" algn="l"/>
              </a:tabLst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Сроки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Апрель, 2024 </a:t>
            </a:r>
          </a:p>
          <a:p>
            <a:r>
              <a:rPr lang="ru-RU" dirty="0" smtClean="0"/>
              <a:t>Совещание по обсуждению концепции 13.03.2024</a:t>
            </a:r>
          </a:p>
          <a:p>
            <a:r>
              <a:rPr lang="ru-RU" dirty="0" smtClean="0"/>
              <a:t>Утверждение концепции </a:t>
            </a:r>
          </a:p>
          <a:p>
            <a:r>
              <a:rPr lang="ru-RU" dirty="0" smtClean="0"/>
              <a:t>30.04.2024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89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45883D-5477-4748-B029-822EC049E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775" y="207553"/>
            <a:ext cx="10370906" cy="3233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+mn-lt"/>
              </a:rPr>
              <a:t>СОСТАВ ПРОЕКТНЫХ ГРУПП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F0B06C6-EBB7-42AC-92E6-7B1B49BA1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319" y="530943"/>
            <a:ext cx="5123479" cy="2045366"/>
          </a:xfrm>
        </p:spPr>
        <p:txBody>
          <a:bodyPr>
            <a:normAutofit/>
          </a:bodyPr>
          <a:lstStyle/>
          <a:p>
            <a:r>
              <a:rPr lang="ru-RU" sz="2000" dirty="0"/>
              <a:t>Группа №3</a:t>
            </a:r>
          </a:p>
          <a:p>
            <a:r>
              <a:rPr lang="ru-RU" sz="2000" dirty="0"/>
              <a:t>Разработка инструментария для диагностических процедур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6A879744-7EC7-4CA5-8220-AE83C2E32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4096" y="1887795"/>
            <a:ext cx="5123479" cy="18287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Руководитель группы: Иванова И.М.</a:t>
            </a:r>
          </a:p>
          <a:p>
            <a:pPr marL="0" indent="0">
              <a:buNone/>
            </a:pPr>
            <a:r>
              <a:rPr lang="ru-RU" sz="6400" dirty="0">
                <a:solidFill>
                  <a:srgbClr val="002060"/>
                </a:solidFill>
              </a:rPr>
              <a:t>Члены группы: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1.	</a:t>
            </a:r>
            <a:r>
              <a:rPr lang="ru-RU" sz="6400" dirty="0" err="1">
                <a:solidFill>
                  <a:srgbClr val="002060"/>
                </a:solidFill>
              </a:rPr>
              <a:t>Мингалиева</a:t>
            </a:r>
            <a:r>
              <a:rPr lang="ru-RU" sz="6400" dirty="0">
                <a:solidFill>
                  <a:srgbClr val="002060"/>
                </a:solidFill>
              </a:rPr>
              <a:t> Л.Э. (по согласованию)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2.	Сидоренко А.В.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3.	Трофименко Ю.А.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ru-RU" sz="6400" dirty="0">
                <a:solidFill>
                  <a:srgbClr val="002060"/>
                </a:solidFill>
              </a:rPr>
              <a:t>4.	Чугунова С.А.</a:t>
            </a:r>
          </a:p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219F01A8-6E7B-40EB-AEEA-DCB9C7E45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9267" y="910766"/>
            <a:ext cx="5160784" cy="1490457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="" xmlns:a16="http://schemas.microsoft.com/office/drawing/2014/main" id="{32A12F6B-B1D7-4E2D-8151-DAA606DCF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3930" y="2101646"/>
            <a:ext cx="4991458" cy="408801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510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936</Words>
  <Application>Microsoft Office PowerPoint</Application>
  <PresentationFormat>Произвольный</PresentationFormat>
  <Paragraphs>145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13.03.2024 СЕМИНАР  ПО РЕАЛИЗАЦИИ ИННОВАЦИОННОГО ПРОЕКТА «НАСЛЕДИЕ А.С.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 целевая аудитория: руководители рабочих групп  </vt:lpstr>
      <vt:lpstr>«НАСЛЕДИЕ А.С.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 </vt:lpstr>
      <vt:lpstr>«НАСЛЕДИЕ А.С.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</vt:lpstr>
      <vt:lpstr>НАСЛЕДИЕ А.С.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</vt:lpstr>
      <vt:lpstr>ПЛАН РАБОТЫ («ДОРОЖНАЯ КАРТА») РЕАЛИЗАЦИИ ПРОЕКТА В 2024 г (ПОДГОТОВИТЕЛЬНЫЙ ЭТАП)</vt:lpstr>
      <vt:lpstr>ПЛАН РАБОТЫ («ДОРОЖНАЯ КАРТА») РЕАЛИЗАЦИИ ПРОЕКТА В 2024 г (ПОДГОТОВИТЕЛЬНЫЙ ЭТАП)</vt:lpstr>
      <vt:lpstr>СОСТАВ ПРОЕКТНЫХ ГРУПП</vt:lpstr>
      <vt:lpstr>Группа №2 Разработка концептуального и методологического обоснования инновационного проекта </vt:lpstr>
      <vt:lpstr>СОСТАВ ПРОЕКТНЫХ ГРУПП</vt:lpstr>
      <vt:lpstr>Группа №4 Разработка и актуализация документации по планированию и организации образовательного процесса  </vt:lpstr>
      <vt:lpstr>Группа № 5 Формирование опорной содержательной базы инновационного проекта </vt:lpstr>
      <vt:lpstr>Сроки заседаний рабочих групп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Координационного совета  по реализации инновационного проекта «Наследие А.М. Пушкина как основа модели формирования, сохранения и укрепления российских традиционных духовно-нравственных ценностей в общеобразовательной организации»</dc:title>
  <dc:creator>Сидоренко Анна Владимировна</dc:creator>
  <cp:lastModifiedBy>Teacher</cp:lastModifiedBy>
  <cp:revision>16</cp:revision>
  <cp:lastPrinted>2024-02-26T13:25:38Z</cp:lastPrinted>
  <dcterms:created xsi:type="dcterms:W3CDTF">2024-02-26T07:55:39Z</dcterms:created>
  <dcterms:modified xsi:type="dcterms:W3CDTF">2025-02-21T07:34:09Z</dcterms:modified>
</cp:coreProperties>
</file>