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9" r:id="rId2"/>
    <p:sldId id="278" r:id="rId3"/>
    <p:sldId id="281" r:id="rId4"/>
    <p:sldId id="302" r:id="rId5"/>
    <p:sldId id="297" r:id="rId6"/>
    <p:sldId id="305" r:id="rId7"/>
    <p:sldId id="303" r:id="rId8"/>
    <p:sldId id="306" r:id="rId9"/>
    <p:sldId id="296" r:id="rId10"/>
    <p:sldId id="283" r:id="rId11"/>
    <p:sldId id="285" r:id="rId12"/>
    <p:sldId id="308" r:id="rId13"/>
    <p:sldId id="309" r:id="rId14"/>
    <p:sldId id="288" r:id="rId15"/>
    <p:sldId id="310" r:id="rId16"/>
    <p:sldId id="307" r:id="rId17"/>
    <p:sldId id="293" r:id="rId18"/>
    <p:sldId id="292" r:id="rId19"/>
    <p:sldId id="300" r:id="rId2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5090" autoAdjust="0"/>
  </p:normalViewPr>
  <p:slideViewPr>
    <p:cSldViewPr>
      <p:cViewPr>
        <p:scale>
          <a:sx n="66" d="100"/>
          <a:sy n="66" d="100"/>
        </p:scale>
        <p:origin x="-150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34D60-D115-411C-8786-31CE25A5F538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DBCB8-1FE7-4852-965B-C27B24ACBE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7587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7C007-2DAA-4964-9767-015CBC609502}" type="datetimeFigureOut">
              <a:rPr lang="ru-RU" smtClean="0"/>
              <a:pPr/>
              <a:t>17.03.2025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70CF3-3BE4-425B-919A-4BC4914E8AA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479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A06-719E-4A6F-9460-048FDC20B923}" type="datetimeFigureOut">
              <a:rPr lang="ru-RU" smtClean="0"/>
              <a:pPr/>
              <a:t>17.03.2025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AE62-3005-4192-9E57-E7098AA566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A06-719E-4A6F-9460-048FDC20B923}" type="datetimeFigureOut">
              <a:rPr lang="ru-RU" smtClean="0"/>
              <a:pPr/>
              <a:t>17.03.2025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AE62-3005-4192-9E57-E7098AA566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A06-719E-4A6F-9460-048FDC20B923}" type="datetimeFigureOut">
              <a:rPr lang="ru-RU" smtClean="0"/>
              <a:pPr/>
              <a:t>17.03.2025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AE62-3005-4192-9E57-E7098AA566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A06-719E-4A6F-9460-048FDC20B923}" type="datetimeFigureOut">
              <a:rPr lang="ru-RU" smtClean="0"/>
              <a:pPr/>
              <a:t>17.03.2025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AE62-3005-4192-9E57-E7098AA566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A06-719E-4A6F-9460-048FDC20B923}" type="datetimeFigureOut">
              <a:rPr lang="ru-RU" smtClean="0"/>
              <a:pPr/>
              <a:t>17.03.2025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AE62-3005-4192-9E57-E7098AA566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A06-719E-4A6F-9460-048FDC20B923}" type="datetimeFigureOut">
              <a:rPr lang="ru-RU" smtClean="0"/>
              <a:pPr/>
              <a:t>17.03.2025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AE62-3005-4192-9E57-E7098AA566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A06-719E-4A6F-9460-048FDC20B923}" type="datetimeFigureOut">
              <a:rPr lang="ru-RU" smtClean="0"/>
              <a:pPr/>
              <a:t>17.03.2025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AE62-3005-4192-9E57-E7098AA566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A06-719E-4A6F-9460-048FDC20B923}" type="datetimeFigureOut">
              <a:rPr lang="ru-RU" smtClean="0"/>
              <a:pPr/>
              <a:t>17.03.2025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AE62-3005-4192-9E57-E7098AA566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A06-719E-4A6F-9460-048FDC20B923}" type="datetimeFigureOut">
              <a:rPr lang="ru-RU" smtClean="0"/>
              <a:pPr/>
              <a:t>17.03.2025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AE62-3005-4192-9E57-E7098AA566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A06-719E-4A6F-9460-048FDC20B923}" type="datetimeFigureOut">
              <a:rPr lang="ru-RU" smtClean="0"/>
              <a:pPr/>
              <a:t>17.03.2025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AE62-3005-4192-9E57-E7098AA566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A06-719E-4A6F-9460-048FDC20B923}" type="datetimeFigureOut">
              <a:rPr lang="ru-RU" smtClean="0"/>
              <a:pPr/>
              <a:t>17.03.2025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AE62-3005-4192-9E57-E7098AA566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B1A06-719E-4A6F-9460-048FDC20B923}" type="datetimeFigureOut">
              <a:rPr lang="ru-RU" smtClean="0"/>
              <a:pPr/>
              <a:t>17.03.2025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FAE62-3005-4192-9E57-E7098AA566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FCAFC709A686EDFF5C29B1D325D86F5C8C67A0FE299CD3EE7597FA7A9843458CA8A73CF963E74AC74D8BE53CC2EB1D170D456CD2D4BE7A46TBb7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consultantplus://offline/ref=FCAFC709A686EDFF5C29B1D325D86F5C8C67A6F9259ED3EE7597FA7A9843458CA8A73CFE60EC189E0DD5BC6D8FA011171A596DD0TCb9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5011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14481" y="1000108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1000108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Segoe UI Semibold" pitchFamily="34" charset="0"/>
                <a:cs typeface="Times New Roman" pitchFamily="18" charset="0"/>
              </a:rPr>
              <a:t>Собрание родителей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Segoe UI Semibold" pitchFamily="34" charset="0"/>
                <a:cs typeface="Times New Roman" pitchFamily="18" charset="0"/>
              </a:rPr>
              <a:t>будущих первоклассников</a:t>
            </a:r>
            <a:endParaRPr lang="ru-RU" sz="3600" dirty="0">
              <a:latin typeface="Segoe UI Semi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46" y="2786058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    </a:t>
            </a:r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Порядок приёма 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    в 1 класс в 2025-2026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9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428604"/>
            <a:ext cx="864399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При приёме ребёнка в 1-й класс родители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(законные представители) предоставляют документы:</a:t>
            </a:r>
          </a:p>
          <a:p>
            <a:endParaRPr lang="ru-RU" dirty="0" smtClean="0"/>
          </a:p>
          <a:p>
            <a:r>
              <a:rPr lang="ru-RU" sz="2000" dirty="0" smtClean="0"/>
              <a:t>•</a:t>
            </a:r>
            <a:r>
              <a:rPr lang="ru-RU" sz="2000" b="1" dirty="0" smtClean="0"/>
              <a:t>заявление в первый класс (образец будет размещен на сайте школы)</a:t>
            </a:r>
          </a:p>
          <a:p>
            <a:r>
              <a:rPr lang="ru-RU" sz="2000" dirty="0" smtClean="0"/>
              <a:t>•</a:t>
            </a:r>
            <a:r>
              <a:rPr lang="ru-RU" sz="2000" b="1" dirty="0" smtClean="0"/>
              <a:t>документ, удостоверяющий личность заявителя и его копия</a:t>
            </a:r>
          </a:p>
          <a:p>
            <a:r>
              <a:rPr lang="ru-RU" sz="2000" dirty="0" smtClean="0"/>
              <a:t>•</a:t>
            </a:r>
            <a:r>
              <a:rPr lang="ru-RU" sz="2000" b="1" dirty="0" smtClean="0"/>
              <a:t>оригинал свидетельства о рождении ребенка либо заверенную в установленном порядке копию документа, подтверждающего родство заявителя</a:t>
            </a:r>
          </a:p>
          <a:p>
            <a:r>
              <a:rPr lang="ru-RU" sz="2000" dirty="0" smtClean="0"/>
              <a:t>•</a:t>
            </a:r>
            <a:r>
              <a:rPr lang="ru-RU" sz="2000" b="1" dirty="0" smtClean="0"/>
              <a:t>оригинал свидетельства о регистрации ребенка по месту жительства или свидетельства о регистрации ребенка по месту пребывания на закрепленной территории</a:t>
            </a:r>
          </a:p>
          <a:p>
            <a:r>
              <a:rPr lang="ru-RU" sz="2000" dirty="0" smtClean="0"/>
              <a:t>•</a:t>
            </a:r>
            <a:r>
              <a:rPr lang="ru-RU" sz="2000" b="1" dirty="0" smtClean="0"/>
              <a:t>документы, устанавливающие внеочередное/первоочередное/</a:t>
            </a:r>
          </a:p>
          <a:p>
            <a:r>
              <a:rPr lang="ru-RU" sz="2000" b="1" dirty="0" smtClean="0"/>
              <a:t>преимущественное право (справка с места работы, справка с места учебы брата/сестры)</a:t>
            </a:r>
          </a:p>
          <a:p>
            <a:endParaRPr lang="ru-RU" sz="2000" b="1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428604"/>
            <a:ext cx="86439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sz="2800" b="1" dirty="0" smtClean="0"/>
              <a:t>      </a:t>
            </a:r>
            <a:r>
              <a:rPr lang="ru-RU" sz="2400" b="1" dirty="0" smtClean="0"/>
              <a:t>После приказа о зачислении в первый класс доносим:</a:t>
            </a:r>
          </a:p>
          <a:p>
            <a:endParaRPr lang="ru-RU" sz="2400" b="1" dirty="0" smtClean="0"/>
          </a:p>
          <a:p>
            <a:r>
              <a:rPr lang="ru-RU" sz="2400" dirty="0" smtClean="0"/>
              <a:t>          • копию страхового медицинского полиса, копию СНИЛС</a:t>
            </a:r>
          </a:p>
          <a:p>
            <a:r>
              <a:rPr lang="ru-RU" sz="2400" dirty="0" smtClean="0"/>
              <a:t>          • медицинские документы по установленной форме</a:t>
            </a:r>
          </a:p>
          <a:p>
            <a:r>
              <a:rPr lang="ru-RU" sz="2400" dirty="0" smtClean="0"/>
              <a:t>          • характеристику выпускника детского дошкольного учреждения</a:t>
            </a:r>
          </a:p>
          <a:p>
            <a:r>
              <a:rPr lang="ru-RU" sz="2400" dirty="0" smtClean="0"/>
              <a:t>          • номер сертификата ПФДО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57290" y="0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Сайт школы:  </a:t>
            </a:r>
            <a:r>
              <a:rPr lang="en-US" sz="2800" b="1" dirty="0" err="1" smtClean="0">
                <a:solidFill>
                  <a:srgbClr val="002060"/>
                </a:solidFill>
              </a:rPr>
              <a:t>yar</a:t>
            </a:r>
            <a:r>
              <a:rPr lang="ru-RU" sz="2800" b="1" dirty="0" smtClean="0">
                <a:solidFill>
                  <a:srgbClr val="002060"/>
                </a:solidFill>
              </a:rPr>
              <a:t>4</a:t>
            </a:r>
            <a:r>
              <a:rPr lang="en-US" sz="2800" b="1" dirty="0" smtClean="0">
                <a:solidFill>
                  <a:srgbClr val="002060"/>
                </a:solidFill>
              </a:rPr>
              <a:t>3sh.edu.yar.ru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428604"/>
            <a:ext cx="84296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Aharoni" pitchFamily="2" charset="-79"/>
              </a:rPr>
              <a:t>По вопросам записи в школу Вы можете обратиться:</a:t>
            </a:r>
          </a:p>
          <a:p>
            <a:endParaRPr lang="ru-RU" sz="2000" dirty="0" smtClean="0">
              <a:solidFill>
                <a:srgbClr val="002060"/>
              </a:solidFill>
              <a:cs typeface="Aharoni" pitchFamily="2" charset="-79"/>
            </a:endParaRPr>
          </a:p>
          <a:p>
            <a:r>
              <a:rPr lang="ru-RU" sz="2000" dirty="0" smtClean="0">
                <a:solidFill>
                  <a:srgbClr val="002060"/>
                </a:solidFill>
                <a:cs typeface="Aharoni" pitchFamily="2" charset="-79"/>
              </a:rPr>
              <a:t>Анисимова Наталья Сергеевна, </a:t>
            </a:r>
          </a:p>
          <a:p>
            <a:r>
              <a:rPr lang="ru-RU" sz="2000" dirty="0" smtClean="0">
                <a:solidFill>
                  <a:srgbClr val="002060"/>
                </a:solidFill>
                <a:cs typeface="Aharoni" pitchFamily="2" charset="-79"/>
              </a:rPr>
              <a:t>зам.директора по учебно-воспитательной </a:t>
            </a:r>
            <a:r>
              <a:rPr lang="ru-RU" sz="2000" dirty="0" smtClean="0">
                <a:solidFill>
                  <a:srgbClr val="002060"/>
                </a:solidFill>
                <a:cs typeface="Aharoni" pitchFamily="2" charset="-79"/>
              </a:rPr>
              <a:t>работе, тел.72-54-25</a:t>
            </a:r>
            <a:endParaRPr lang="ru-RU" sz="2000" dirty="0" smtClean="0">
              <a:solidFill>
                <a:srgbClr val="002060"/>
              </a:solidFill>
              <a:cs typeface="Aharoni" pitchFamily="2" charset="-79"/>
            </a:endParaRPr>
          </a:p>
          <a:p>
            <a:endParaRPr lang="ru-RU" sz="2000" dirty="0" smtClean="0">
              <a:solidFill>
                <a:srgbClr val="002060"/>
              </a:solidFill>
              <a:cs typeface="Aharoni" pitchFamily="2" charset="-79"/>
            </a:endParaRPr>
          </a:p>
          <a:p>
            <a:r>
              <a:rPr lang="ru-RU" sz="2000" dirty="0" smtClean="0">
                <a:solidFill>
                  <a:srgbClr val="002060"/>
                </a:solidFill>
                <a:cs typeface="Aharoni" pitchFamily="2" charset="-79"/>
              </a:rPr>
              <a:t>Личный прием подтверждающих документов с 01 апреля по 31 мая будет осуществляться на 2 этаже в 25каб. по следующему графику</a:t>
            </a:r>
          </a:p>
          <a:p>
            <a:endParaRPr lang="ru-RU" sz="2000" dirty="0" smtClean="0">
              <a:solidFill>
                <a:srgbClr val="002060"/>
              </a:solidFill>
              <a:cs typeface="Aharoni" pitchFamily="2" charset="-79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haroni" pitchFamily="2" charset="-79"/>
              </a:rPr>
              <a:t>Понедельник с </a:t>
            </a:r>
            <a:r>
              <a:rPr lang="ru-RU" sz="2000" dirty="0" smtClean="0">
                <a:solidFill>
                  <a:srgbClr val="002060"/>
                </a:solidFill>
                <a:cs typeface="Aharoni" pitchFamily="2" charset="-79"/>
              </a:rPr>
              <a:t>8.15 </a:t>
            </a:r>
            <a:r>
              <a:rPr lang="ru-RU" sz="2000" dirty="0" smtClean="0">
                <a:solidFill>
                  <a:srgbClr val="002060"/>
                </a:solidFill>
                <a:cs typeface="Aharoni" pitchFamily="2" charset="-79"/>
              </a:rPr>
              <a:t>до 11.00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haroni" pitchFamily="2" charset="-79"/>
              </a:rPr>
              <a:t>Вторник с </a:t>
            </a:r>
            <a:r>
              <a:rPr lang="ru-RU" sz="2000" dirty="0" smtClean="0">
                <a:solidFill>
                  <a:srgbClr val="002060"/>
                </a:solidFill>
                <a:cs typeface="Aharoni" pitchFamily="2" charset="-79"/>
              </a:rPr>
              <a:t>8.15 </a:t>
            </a:r>
            <a:r>
              <a:rPr lang="ru-RU" sz="2000" dirty="0" smtClean="0">
                <a:solidFill>
                  <a:srgbClr val="002060"/>
                </a:solidFill>
                <a:cs typeface="Aharoni" pitchFamily="2" charset="-79"/>
              </a:rPr>
              <a:t>до 11.00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haroni" pitchFamily="2" charset="-79"/>
              </a:rPr>
              <a:t>Среда с </a:t>
            </a:r>
            <a:r>
              <a:rPr lang="ru-RU" sz="2000" dirty="0" smtClean="0">
                <a:solidFill>
                  <a:srgbClr val="002060"/>
                </a:solidFill>
                <a:cs typeface="Aharoni" pitchFamily="2" charset="-79"/>
              </a:rPr>
              <a:t>8.15 </a:t>
            </a:r>
            <a:r>
              <a:rPr lang="ru-RU" sz="2000" dirty="0" smtClean="0">
                <a:solidFill>
                  <a:srgbClr val="002060"/>
                </a:solidFill>
                <a:cs typeface="Aharoni" pitchFamily="2" charset="-79"/>
              </a:rPr>
              <a:t>до 12.00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haroni" pitchFamily="2" charset="-79"/>
              </a:rPr>
              <a:t>Четверг с </a:t>
            </a:r>
            <a:r>
              <a:rPr lang="ru-RU" sz="2000" dirty="0" smtClean="0">
                <a:solidFill>
                  <a:srgbClr val="002060"/>
                </a:solidFill>
                <a:cs typeface="Aharoni" pitchFamily="2" charset="-79"/>
              </a:rPr>
              <a:t>8.15 </a:t>
            </a:r>
            <a:r>
              <a:rPr lang="ru-RU" sz="2000" dirty="0" smtClean="0">
                <a:solidFill>
                  <a:srgbClr val="002060"/>
                </a:solidFill>
                <a:cs typeface="Aharoni" pitchFamily="2" charset="-79"/>
              </a:rPr>
              <a:t>до 11.00, с </a:t>
            </a:r>
            <a:r>
              <a:rPr lang="ru-RU" sz="2000" dirty="0" smtClean="0">
                <a:solidFill>
                  <a:srgbClr val="002060"/>
                </a:solidFill>
                <a:cs typeface="Aharoni" pitchFamily="2" charset="-79"/>
              </a:rPr>
              <a:t>16.00 </a:t>
            </a:r>
            <a:r>
              <a:rPr lang="ru-RU" sz="2000" dirty="0" smtClean="0">
                <a:solidFill>
                  <a:srgbClr val="002060"/>
                </a:solidFill>
                <a:cs typeface="Aharoni" pitchFamily="2" charset="-79"/>
              </a:rPr>
              <a:t>до </a:t>
            </a:r>
            <a:r>
              <a:rPr lang="ru-RU" sz="2000" dirty="0" smtClean="0">
                <a:solidFill>
                  <a:srgbClr val="002060"/>
                </a:solidFill>
                <a:cs typeface="Aharoni" pitchFamily="2" charset="-79"/>
              </a:rPr>
              <a:t>18.00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haroni" pitchFamily="2" charset="-79"/>
              </a:rPr>
              <a:t>Пятница с 8.15 до 11.00</a:t>
            </a:r>
            <a:endParaRPr lang="ru-RU" sz="2000" dirty="0" smtClean="0">
              <a:solidFill>
                <a:srgbClr val="002060"/>
              </a:solidFill>
              <a:cs typeface="Aharoni" pitchFamily="2" charset="-79"/>
            </a:endParaRPr>
          </a:p>
          <a:p>
            <a:endParaRPr lang="ru-RU" sz="2000" dirty="0" smtClean="0">
              <a:solidFill>
                <a:srgbClr val="002060"/>
              </a:solidFill>
              <a:cs typeface="Aharoni" pitchFamily="2" charset="-79"/>
            </a:endParaRPr>
          </a:p>
          <a:p>
            <a:pPr algn="r"/>
            <a:r>
              <a:rPr lang="ru-RU" sz="2000" dirty="0" smtClean="0">
                <a:solidFill>
                  <a:srgbClr val="002060"/>
                </a:solidFill>
                <a:cs typeface="Aharoni" pitchFamily="2" charset="-79"/>
              </a:rPr>
              <a:t>            </a:t>
            </a:r>
            <a:r>
              <a:rPr lang="ru-RU" sz="2000" dirty="0" smtClean="0">
                <a:cs typeface="Aharoni" pitchFamily="2" charset="-79"/>
              </a:rPr>
              <a:t>В летний период график приема документов будет размещен дополнительно на сайте школы, на странице в контакте, на информационном стенде школы</a:t>
            </a:r>
            <a:endParaRPr lang="ru-RU" sz="2000" dirty="0"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31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28728" y="357166"/>
            <a:ext cx="6681637" cy="24288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2910" y="428604"/>
            <a:ext cx="814393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Когда принимаем документы</a:t>
            </a:r>
          </a:p>
          <a:p>
            <a:endParaRPr lang="ru-RU" b="1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1 этап </a:t>
            </a:r>
          </a:p>
          <a:p>
            <a:r>
              <a:rPr lang="ru-RU" sz="2400" b="1" dirty="0" smtClean="0"/>
              <a:t>31 марта – 30 июня (</a:t>
            </a:r>
            <a:r>
              <a:rPr lang="ru-RU" sz="2400" b="1" dirty="0" smtClean="0">
                <a:solidFill>
                  <a:srgbClr val="FF0000"/>
                </a:solidFill>
              </a:rPr>
              <a:t>привилегированные и проживающие на закрепленной территории</a:t>
            </a:r>
            <a:r>
              <a:rPr lang="ru-RU" sz="2400" b="1" dirty="0" smtClean="0"/>
              <a:t>)</a:t>
            </a:r>
          </a:p>
          <a:p>
            <a:r>
              <a:rPr lang="ru-RU" sz="2400" dirty="0" smtClean="0"/>
              <a:t>Приём закончился: 3 дня на издание приказа о приёме</a:t>
            </a:r>
          </a:p>
          <a:p>
            <a:r>
              <a:rPr lang="ru-RU" sz="2400" dirty="0" smtClean="0"/>
              <a:t>До 6 июля: информирование об оставшихся местах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2 этап </a:t>
            </a:r>
          </a:p>
          <a:p>
            <a:r>
              <a:rPr lang="ru-RU" sz="2400" b="1" dirty="0" smtClean="0"/>
              <a:t>7 июля – 5 сентября (</a:t>
            </a:r>
            <a:r>
              <a:rPr lang="ru-RU" sz="2400" b="1" dirty="0" smtClean="0">
                <a:solidFill>
                  <a:srgbClr val="FF0000"/>
                </a:solidFill>
              </a:rPr>
              <a:t>проживающие на другой территории</a:t>
            </a:r>
            <a:r>
              <a:rPr lang="ru-RU" sz="2400" b="1" dirty="0" smtClean="0"/>
              <a:t>) при наличии свободных мест</a:t>
            </a:r>
          </a:p>
          <a:p>
            <a:r>
              <a:rPr lang="ru-RU" sz="2400" dirty="0" smtClean="0"/>
              <a:t>Заявление получено: 5 дней на издание приказа о приёме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20" y="428604"/>
            <a:ext cx="850112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Порядок подачи документов</a:t>
            </a:r>
          </a:p>
          <a:p>
            <a:endParaRPr lang="ru-RU" b="1" dirty="0" smtClean="0"/>
          </a:p>
          <a:p>
            <a:pPr algn="ctr">
              <a:buFontTx/>
              <a:buChar char="-"/>
            </a:pPr>
            <a:r>
              <a:rPr lang="ru-RU" sz="2400" b="1" dirty="0" smtClean="0"/>
              <a:t> лично</a:t>
            </a:r>
            <a:r>
              <a:rPr lang="ru-RU" sz="2400" dirty="0" smtClean="0"/>
              <a:t> в общеобразовательную организацию;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- через операторов </a:t>
            </a:r>
            <a:r>
              <a:rPr lang="ru-RU" sz="2400" b="1" dirty="0" smtClean="0"/>
              <a:t>почтовой связи </a:t>
            </a:r>
            <a:r>
              <a:rPr lang="ru-RU" sz="2400" dirty="0" smtClean="0"/>
              <a:t>общего пользования заказным письмом с уведомлением о вручении;</a:t>
            </a:r>
          </a:p>
          <a:p>
            <a:pPr algn="ctr"/>
            <a:endParaRPr lang="ru-RU" sz="2400" dirty="0" smtClean="0"/>
          </a:p>
          <a:p>
            <a:pPr algn="ctr">
              <a:buFontTx/>
              <a:buChar char="-"/>
            </a:pPr>
            <a:r>
              <a:rPr lang="ru-RU" sz="2400" dirty="0" smtClean="0"/>
              <a:t> в электронной форме </a:t>
            </a:r>
            <a:r>
              <a:rPr lang="ru-RU" sz="2400" b="1" dirty="0" smtClean="0"/>
              <a:t>посредством единого портала государственных и муниципальных услуг</a:t>
            </a:r>
            <a:endParaRPr lang="ru-RU" sz="2400" dirty="0" smtClean="0"/>
          </a:p>
          <a:p>
            <a:pPr algn="ctr">
              <a:buFontTx/>
              <a:buChar char="-"/>
            </a:pPr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платные услуги\Школа будущего первоклассника\для собрания\по окончании занятий\5с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26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142852"/>
            <a:ext cx="814393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Льготы</a:t>
            </a:r>
          </a:p>
          <a:p>
            <a:endParaRPr lang="ru-RU" b="1" dirty="0" smtClean="0"/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Внеочередное право </a:t>
            </a:r>
          </a:p>
          <a:p>
            <a:pPr algn="ctr"/>
            <a:r>
              <a:rPr lang="ru-RU" sz="2400" b="1" dirty="0" smtClean="0"/>
              <a:t>(при наличии регистрации по </a:t>
            </a:r>
            <a:r>
              <a:rPr lang="ru-RU" sz="2400" b="1" dirty="0" err="1" smtClean="0"/>
              <a:t>микроучастку</a:t>
            </a:r>
            <a:r>
              <a:rPr lang="ru-RU" sz="2400" b="1" dirty="0" smtClean="0"/>
              <a:t>)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dirty="0" smtClean="0"/>
              <a:t>- Детям военнослужащих и детям граждан, пребывавших в добровольческих формированиях, </a:t>
            </a:r>
            <a:r>
              <a:rPr lang="ru-RU" b="1" dirty="0" smtClean="0"/>
              <a:t>погибших (умерших)</a:t>
            </a:r>
            <a:r>
              <a:rPr lang="ru-RU" dirty="0" smtClean="0"/>
              <a:t> при выполнении задач в СВО </a:t>
            </a:r>
            <a:r>
              <a:rPr lang="ru-RU" b="1" dirty="0" smtClean="0"/>
              <a:t>либо позднее</a:t>
            </a:r>
            <a:r>
              <a:rPr lang="ru-RU" dirty="0" smtClean="0"/>
              <a:t> указанного периода, но </a:t>
            </a:r>
            <a:r>
              <a:rPr lang="ru-RU" b="1" dirty="0" smtClean="0"/>
              <a:t>вследствие увечья</a:t>
            </a:r>
            <a:r>
              <a:rPr lang="ru-RU" dirty="0" smtClean="0"/>
              <a:t> (ранения, травмы, контузии) </a:t>
            </a:r>
            <a:r>
              <a:rPr lang="ru-RU" b="1" dirty="0" smtClean="0"/>
              <a:t>или заболевания</a:t>
            </a:r>
            <a:r>
              <a:rPr lang="ru-RU" dirty="0" smtClean="0"/>
              <a:t>, полученных при выполнении задач в ходе проведения СВО (</a:t>
            </a:r>
            <a:r>
              <a:rPr lang="ru-RU" dirty="0" smtClean="0">
                <a:hlinkClick r:id="rId3"/>
              </a:rPr>
              <a:t>пункт 8 статьи 24</a:t>
            </a:r>
            <a:r>
              <a:rPr lang="ru-RU" dirty="0" smtClean="0"/>
              <a:t> Федерального закона от 27 мая 1998 г. </a:t>
            </a:r>
            <a:r>
              <a:rPr lang="en-US" dirty="0" smtClean="0"/>
              <a:t>N</a:t>
            </a:r>
            <a:r>
              <a:rPr lang="ru-RU" dirty="0" smtClean="0"/>
              <a:t> 76-ФЗ "О статусе военнослужащих");</a:t>
            </a:r>
          </a:p>
          <a:p>
            <a:endParaRPr lang="ru-RU" dirty="0" smtClean="0"/>
          </a:p>
          <a:p>
            <a:r>
              <a:rPr lang="ru-RU" dirty="0" smtClean="0"/>
              <a:t>- Детям сотрудника </a:t>
            </a:r>
            <a:r>
              <a:rPr lang="ru-RU" dirty="0" err="1" smtClean="0"/>
              <a:t>Росгвардии</a:t>
            </a:r>
            <a:r>
              <a:rPr lang="ru-RU" dirty="0" smtClean="0"/>
              <a:t>, </a:t>
            </a:r>
            <a:r>
              <a:rPr lang="ru-RU" b="1" dirty="0" smtClean="0"/>
              <a:t>погибшего</a:t>
            </a:r>
            <a:r>
              <a:rPr lang="ru-RU" dirty="0" smtClean="0"/>
              <a:t> (умершего) при выполнении задач в СВО </a:t>
            </a:r>
            <a:r>
              <a:rPr lang="ru-RU" b="1" dirty="0" smtClean="0"/>
              <a:t>либо позднее</a:t>
            </a:r>
            <a:r>
              <a:rPr lang="ru-RU" dirty="0" smtClean="0"/>
              <a:t> указанного периода, но </a:t>
            </a:r>
            <a:r>
              <a:rPr lang="ru-RU" b="1" dirty="0" smtClean="0"/>
              <a:t>вследствие увечья</a:t>
            </a:r>
            <a:r>
              <a:rPr lang="ru-RU" dirty="0" smtClean="0"/>
              <a:t> (ранения, травмы, контузии) </a:t>
            </a:r>
            <a:r>
              <a:rPr lang="ru-RU" b="1" dirty="0" smtClean="0"/>
              <a:t>или заболевания</a:t>
            </a:r>
            <a:r>
              <a:rPr lang="ru-RU" dirty="0" smtClean="0"/>
              <a:t>, полученных при выполнении задач в ходе проведения СВО (</a:t>
            </a:r>
            <a:r>
              <a:rPr lang="ru-RU" dirty="0" smtClean="0">
                <a:hlinkClick r:id="rId4"/>
              </a:rPr>
              <a:t>статья 28.1</a:t>
            </a:r>
            <a:r>
              <a:rPr lang="ru-RU" dirty="0" smtClean="0"/>
              <a:t> Федерального закона от 3 июля 2016 г. </a:t>
            </a:r>
            <a:r>
              <a:rPr lang="en-US" dirty="0" smtClean="0"/>
              <a:t>N</a:t>
            </a:r>
            <a:r>
              <a:rPr lang="ru-RU" dirty="0" smtClean="0"/>
              <a:t> 226-ФЗ "О войсках национальной гвардии Российской Федерации")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142852"/>
            <a:ext cx="814393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Льготы</a:t>
            </a:r>
          </a:p>
          <a:p>
            <a:endParaRPr lang="ru-RU" b="1" dirty="0" smtClean="0"/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Первоочередное право: </a:t>
            </a:r>
          </a:p>
          <a:p>
            <a:pPr algn="ctr"/>
            <a:r>
              <a:rPr lang="ru-RU" sz="2800" b="1" dirty="0" smtClean="0"/>
              <a:t>(при наличии регистрации по </a:t>
            </a:r>
            <a:r>
              <a:rPr lang="ru-RU" sz="2800" b="1" dirty="0" err="1" smtClean="0"/>
              <a:t>микроучастку</a:t>
            </a:r>
            <a:r>
              <a:rPr lang="ru-RU" sz="2800" b="1" dirty="0" smtClean="0"/>
              <a:t>) </a:t>
            </a:r>
          </a:p>
          <a:p>
            <a:endParaRPr lang="ru-RU" dirty="0" smtClean="0"/>
          </a:p>
          <a:p>
            <a:r>
              <a:rPr lang="ru-RU" sz="2400" dirty="0" smtClean="0"/>
              <a:t>Дети:</a:t>
            </a:r>
          </a:p>
          <a:p>
            <a:r>
              <a:rPr lang="ru-RU" sz="2400" dirty="0" smtClean="0"/>
              <a:t>•сотрудников полиции (в т.ч. погибших и уволенных по состоянию здоровья и пр.)</a:t>
            </a:r>
          </a:p>
          <a:p>
            <a:r>
              <a:rPr lang="ru-RU" sz="2400" dirty="0" smtClean="0"/>
              <a:t>•других сотрудников ОВД (не сотрудники полиции)</a:t>
            </a:r>
          </a:p>
          <a:p>
            <a:r>
              <a:rPr lang="ru-RU" sz="2400" dirty="0" smtClean="0"/>
              <a:t>• сотрудников ФСИН, МЧС, ФССП, ГНК, ФТС</a:t>
            </a:r>
          </a:p>
          <a:p>
            <a:r>
              <a:rPr lang="ru-RU" sz="2400" dirty="0" smtClean="0"/>
              <a:t>• сотрудников </a:t>
            </a:r>
            <a:r>
              <a:rPr lang="ru-RU" sz="2400" dirty="0" err="1" smtClean="0"/>
              <a:t>Росгвардии</a:t>
            </a:r>
            <a:endParaRPr lang="ru-RU" sz="2400" b="1" dirty="0" smtClean="0"/>
          </a:p>
          <a:p>
            <a:r>
              <a:rPr lang="ru-RU" sz="2400" dirty="0" smtClean="0"/>
              <a:t>• военнослужащих, мобилизованных по месту жительства</a:t>
            </a:r>
          </a:p>
          <a:p>
            <a:r>
              <a:rPr lang="ru-RU" sz="2400" dirty="0" smtClean="0"/>
              <a:t>• военнослужащих и граждан, пребывающих в добровольческих формированиях на специальной военной операции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142852"/>
            <a:ext cx="814393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ЛЬГОТЫ</a:t>
            </a:r>
          </a:p>
          <a:p>
            <a:endParaRPr lang="ru-RU" b="1" dirty="0" smtClean="0"/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Преимущественное право</a:t>
            </a:r>
            <a:r>
              <a:rPr lang="ru-RU" sz="2800" b="1" dirty="0" smtClean="0"/>
              <a:t>: 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 smtClean="0"/>
              <a:t>•</a:t>
            </a:r>
            <a:r>
              <a:rPr lang="ru-RU" dirty="0" smtClean="0"/>
              <a:t> </a:t>
            </a:r>
            <a:r>
              <a:rPr lang="ru-RU" sz="2800" dirty="0" smtClean="0"/>
              <a:t>полнородные и </a:t>
            </a:r>
            <a:r>
              <a:rPr lang="ru-RU" sz="2800" dirty="0" err="1" smtClean="0"/>
              <a:t>неполнородные</a:t>
            </a:r>
            <a:r>
              <a:rPr lang="ru-RU" sz="2800" dirty="0" smtClean="0"/>
              <a:t> брат и (или) сестра (без учета регистрации),</a:t>
            </a:r>
            <a:r>
              <a:rPr lang="ru-RU" sz="2800" b="1" dirty="0" smtClean="0"/>
              <a:t> в том числе усыновленный (удочеренный)</a:t>
            </a:r>
            <a:r>
              <a:rPr lang="ru-RU" sz="2800" dirty="0" smtClean="0"/>
              <a:t> или находящийся </a:t>
            </a:r>
            <a:r>
              <a:rPr lang="ru-RU" sz="2800" b="1" dirty="0" smtClean="0"/>
              <a:t>под опекой или попечительством</a:t>
            </a:r>
            <a:r>
              <a:rPr lang="ru-RU" sz="2800" dirty="0" smtClean="0"/>
              <a:t> в семье, включая </a:t>
            </a:r>
            <a:r>
              <a:rPr lang="ru-RU" sz="2800" b="1" dirty="0" smtClean="0"/>
              <a:t>приемную семью</a:t>
            </a:r>
            <a:r>
              <a:rPr lang="ru-RU" sz="2800" dirty="0" smtClean="0"/>
              <a:t> либо в случаях, предусмотренных законами субъектов Российской Федерации, </a:t>
            </a:r>
            <a:r>
              <a:rPr lang="ru-RU" sz="2800" b="1" dirty="0" smtClean="0"/>
              <a:t>патронатную семью.</a:t>
            </a:r>
            <a:r>
              <a:rPr lang="ru-RU" sz="2800" dirty="0" smtClean="0"/>
              <a:t>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142852"/>
            <a:ext cx="814393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pPr algn="ctr"/>
            <a:endParaRPr lang="ru-RU" sz="2800" b="1" dirty="0" smtClean="0">
              <a:solidFill>
                <a:srgbClr val="7030A0"/>
              </a:solidFill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Прием граждан, </a:t>
            </a:r>
            <a:r>
              <a:rPr lang="ru-RU" sz="2800" dirty="0" smtClean="0"/>
              <a:t>проживающих на территории, закрепленной за общеобразовательной организацией, осуществляется после зачисления вышеперечисленных категорий детей</a:t>
            </a:r>
            <a:endParaRPr lang="ru-RU" sz="2800" b="1" dirty="0" smtClean="0"/>
          </a:p>
          <a:p>
            <a:pPr algn="ctr"/>
            <a:endParaRPr lang="ru-RU" sz="2800" b="1" dirty="0" smtClean="0"/>
          </a:p>
          <a:p>
            <a:endParaRPr lang="ru-RU" sz="2800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1561</TotalTime>
  <Words>623</Words>
  <Application>Microsoft Office PowerPoint</Application>
  <PresentationFormat>Экран (4:3)</PresentationFormat>
  <Paragraphs>92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 Школы</dc:creator>
  <cp:lastModifiedBy>user</cp:lastModifiedBy>
  <cp:revision>118</cp:revision>
  <cp:lastPrinted>2022-12-03T07:13:09Z</cp:lastPrinted>
  <dcterms:created xsi:type="dcterms:W3CDTF">2021-11-19T10:44:19Z</dcterms:created>
  <dcterms:modified xsi:type="dcterms:W3CDTF">2025-03-17T19:15:30Z</dcterms:modified>
</cp:coreProperties>
</file>