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2" r:id="rId2"/>
    <p:sldId id="257" r:id="rId3"/>
    <p:sldId id="299" r:id="rId4"/>
    <p:sldId id="293" r:id="rId5"/>
    <p:sldId id="258" r:id="rId6"/>
    <p:sldId id="303" r:id="rId7"/>
    <p:sldId id="304" r:id="rId8"/>
    <p:sldId id="294" r:id="rId9"/>
    <p:sldId id="296" r:id="rId10"/>
    <p:sldId id="289" r:id="rId11"/>
    <p:sldId id="290" r:id="rId12"/>
    <p:sldId id="298" r:id="rId13"/>
    <p:sldId id="300" r:id="rId14"/>
    <p:sldId id="302" r:id="rId15"/>
    <p:sldId id="301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1A3C87-7CF7-4655-B759-5B1E3DF45274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AAF369-6F3E-4039-A9E4-BC2176F2DCC1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</a:rPr>
            <a:t>В окружении центров дополнительного образования, библиотек, детских спортивных школ.</a:t>
          </a:r>
          <a:endParaRPr lang="ru-RU" sz="1600" b="1" dirty="0">
            <a:solidFill>
              <a:schemeClr val="tx1"/>
            </a:solidFill>
          </a:endParaRPr>
        </a:p>
      </dgm:t>
    </dgm:pt>
    <dgm:pt modelId="{9F9073C9-4A1D-49B8-8790-C839B54DC45A}" type="parTrans" cxnId="{DC43F5ED-8933-4767-B5C5-8E3A5327866A}">
      <dgm:prSet/>
      <dgm:spPr/>
      <dgm:t>
        <a:bodyPr/>
        <a:lstStyle/>
        <a:p>
          <a:endParaRPr lang="ru-RU"/>
        </a:p>
      </dgm:t>
    </dgm:pt>
    <dgm:pt modelId="{4B6DD944-0956-4AFD-950E-59158AFAE39F}" type="sibTrans" cxnId="{DC43F5ED-8933-4767-B5C5-8E3A5327866A}">
      <dgm:prSet/>
      <dgm:spPr/>
      <dgm:t>
        <a:bodyPr/>
        <a:lstStyle/>
        <a:p>
          <a:endParaRPr lang="ru-RU"/>
        </a:p>
      </dgm:t>
    </dgm:pt>
    <dgm:pt modelId="{EF7973FD-3D27-459A-9E69-25CA4ACF9631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Школа развития для первоклашек (платная)</a:t>
          </a:r>
          <a:endParaRPr lang="ru-RU" sz="1600" b="1" dirty="0">
            <a:solidFill>
              <a:schemeClr val="tx1"/>
            </a:solidFill>
          </a:endParaRPr>
        </a:p>
      </dgm:t>
    </dgm:pt>
    <dgm:pt modelId="{2CCE7D2A-F4DE-4BF0-94B3-02E355A98E8C}" type="parTrans" cxnId="{1A50E34E-31B2-4CA6-B53A-255EE3355BC9}">
      <dgm:prSet/>
      <dgm:spPr/>
      <dgm:t>
        <a:bodyPr/>
        <a:lstStyle/>
        <a:p>
          <a:endParaRPr lang="ru-RU"/>
        </a:p>
      </dgm:t>
    </dgm:pt>
    <dgm:pt modelId="{E52F40FA-F2AC-4764-AFC1-DF3AA2FDC726}" type="sibTrans" cxnId="{1A50E34E-31B2-4CA6-B53A-255EE3355BC9}">
      <dgm:prSet/>
      <dgm:spPr/>
      <dgm:t>
        <a:bodyPr/>
        <a:lstStyle/>
        <a:p>
          <a:endParaRPr lang="ru-RU"/>
        </a:p>
      </dgm:t>
    </dgm:pt>
    <dgm:pt modelId="{6F937F6F-4DEC-479A-9E17-53BD72708AC0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Группа продлённого дня для первоклассников (бесплатная)</a:t>
          </a:r>
          <a:endParaRPr lang="ru-RU" sz="1600" b="1" dirty="0">
            <a:solidFill>
              <a:schemeClr val="tx1"/>
            </a:solidFill>
          </a:endParaRPr>
        </a:p>
      </dgm:t>
    </dgm:pt>
    <dgm:pt modelId="{3C04C3B7-933D-4FEA-9C5E-0D59A9FE67D4}" type="parTrans" cxnId="{B245C691-BBC1-49B8-92E6-7D3F3E67B5C8}">
      <dgm:prSet/>
      <dgm:spPr/>
      <dgm:t>
        <a:bodyPr/>
        <a:lstStyle/>
        <a:p>
          <a:endParaRPr lang="ru-RU"/>
        </a:p>
      </dgm:t>
    </dgm:pt>
    <dgm:pt modelId="{1F7DC0FC-2985-4267-994B-05AFB0747CFC}" type="sibTrans" cxnId="{B245C691-BBC1-49B8-92E6-7D3F3E67B5C8}">
      <dgm:prSet/>
      <dgm:spPr/>
      <dgm:t>
        <a:bodyPr/>
        <a:lstStyle/>
        <a:p>
          <a:endParaRPr lang="ru-RU"/>
        </a:p>
      </dgm:t>
    </dgm:pt>
    <dgm:pt modelId="{935433FA-5DBD-40A1-A926-3ADFD1ADEE4F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 Тесное сотрудничество с социальными партнёрами для внеклассной и внешкольной работы</a:t>
          </a:r>
          <a:endParaRPr lang="ru-RU" sz="1600" b="1" dirty="0">
            <a:solidFill>
              <a:schemeClr val="tx1"/>
            </a:solidFill>
          </a:endParaRPr>
        </a:p>
      </dgm:t>
    </dgm:pt>
    <dgm:pt modelId="{8BB1B8B4-C8DA-47A3-82AC-D07A97E6C092}" type="parTrans" cxnId="{CDB1AC13-0F6E-48B4-817D-373499404E84}">
      <dgm:prSet/>
      <dgm:spPr/>
      <dgm:t>
        <a:bodyPr/>
        <a:lstStyle/>
        <a:p>
          <a:endParaRPr lang="ru-RU"/>
        </a:p>
      </dgm:t>
    </dgm:pt>
    <dgm:pt modelId="{56F49680-865A-4A67-8FB3-59F910CFDE20}" type="sibTrans" cxnId="{CDB1AC13-0F6E-48B4-817D-373499404E84}">
      <dgm:prSet/>
      <dgm:spPr/>
      <dgm:t>
        <a:bodyPr/>
        <a:lstStyle/>
        <a:p>
          <a:endParaRPr lang="ru-RU"/>
        </a:p>
      </dgm:t>
    </dgm:pt>
    <dgm:pt modelId="{A0A485FD-2196-4DC7-A1DC-CE0D0C43AD7A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</a:rPr>
            <a:t>Городской оздоровительный лагерь «Росток» </a:t>
          </a:r>
        </a:p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</a:rPr>
            <a:t>для детей 7-11 лет</a:t>
          </a:r>
        </a:p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</a:rPr>
            <a:t>в каникулярное время</a:t>
          </a:r>
          <a:endParaRPr lang="ru-RU" sz="1600" b="1" dirty="0">
            <a:solidFill>
              <a:schemeClr val="tx1"/>
            </a:solidFill>
          </a:endParaRPr>
        </a:p>
      </dgm:t>
    </dgm:pt>
    <dgm:pt modelId="{D0EFE58A-E132-41D9-99FD-C42E0FBC0D3D}" type="parTrans" cxnId="{1D0B1498-7C16-4D68-8098-FD7B2D296A7F}">
      <dgm:prSet/>
      <dgm:spPr/>
      <dgm:t>
        <a:bodyPr/>
        <a:lstStyle/>
        <a:p>
          <a:endParaRPr lang="ru-RU"/>
        </a:p>
      </dgm:t>
    </dgm:pt>
    <dgm:pt modelId="{D0BA568C-9635-426F-B4D7-42769BCEDBA4}" type="sibTrans" cxnId="{1D0B1498-7C16-4D68-8098-FD7B2D296A7F}">
      <dgm:prSet/>
      <dgm:spPr/>
      <dgm:t>
        <a:bodyPr/>
        <a:lstStyle/>
        <a:p>
          <a:endParaRPr lang="ru-RU"/>
        </a:p>
      </dgm:t>
    </dgm:pt>
    <dgm:pt modelId="{7E1F1E08-E875-42E3-914E-4893C0202F0B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Международное сотрудничество с Китаем</a:t>
          </a:r>
          <a:endParaRPr lang="ru-RU" sz="1600" b="1" dirty="0">
            <a:solidFill>
              <a:schemeClr val="tx1"/>
            </a:solidFill>
          </a:endParaRPr>
        </a:p>
      </dgm:t>
    </dgm:pt>
    <dgm:pt modelId="{E726F3B8-BCA6-4C7F-9CD8-7E96B754584C}" type="parTrans" cxnId="{FB1853C5-9FB9-4B7E-A8D0-E0CD593898AF}">
      <dgm:prSet/>
      <dgm:spPr/>
      <dgm:t>
        <a:bodyPr/>
        <a:lstStyle/>
        <a:p>
          <a:endParaRPr lang="ru-RU"/>
        </a:p>
      </dgm:t>
    </dgm:pt>
    <dgm:pt modelId="{56575E93-89C7-4A14-BDA9-66F10AA1F0D4}" type="sibTrans" cxnId="{FB1853C5-9FB9-4B7E-A8D0-E0CD593898AF}">
      <dgm:prSet/>
      <dgm:spPr/>
      <dgm:t>
        <a:bodyPr/>
        <a:lstStyle/>
        <a:p>
          <a:endParaRPr lang="ru-RU"/>
        </a:p>
      </dgm:t>
    </dgm:pt>
    <dgm:pt modelId="{F75DB242-7434-4CC2-9B95-48DBE172550B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Школа развития для второклашек (платная)</a:t>
          </a:r>
          <a:endParaRPr lang="ru-RU" sz="1600" b="1" dirty="0">
            <a:solidFill>
              <a:schemeClr val="tx1"/>
            </a:solidFill>
          </a:endParaRPr>
        </a:p>
      </dgm:t>
    </dgm:pt>
    <dgm:pt modelId="{C20113B6-29E6-46BE-AC4E-351E309FC4CE}" type="parTrans" cxnId="{28ADED87-8977-4414-9289-9FA390C4E07C}">
      <dgm:prSet/>
      <dgm:spPr/>
      <dgm:t>
        <a:bodyPr/>
        <a:lstStyle/>
        <a:p>
          <a:endParaRPr lang="ru-RU"/>
        </a:p>
      </dgm:t>
    </dgm:pt>
    <dgm:pt modelId="{E7093D09-57D5-4A3D-BAD9-B727B3733806}" type="sibTrans" cxnId="{28ADED87-8977-4414-9289-9FA390C4E07C}">
      <dgm:prSet/>
      <dgm:spPr/>
      <dgm:t>
        <a:bodyPr/>
        <a:lstStyle/>
        <a:p>
          <a:endParaRPr lang="ru-RU"/>
        </a:p>
      </dgm:t>
    </dgm:pt>
    <dgm:pt modelId="{63E4CF6B-92CA-48DF-A779-20881694BBAE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chemeClr val="tx1"/>
              </a:solidFill>
            </a:rPr>
            <a:t>Участник Международной программы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err="1" smtClean="0">
              <a:solidFill>
                <a:schemeClr val="tx1"/>
              </a:solidFill>
            </a:rPr>
            <a:t>Эко-школа</a:t>
          </a:r>
          <a:r>
            <a:rPr lang="ru-RU" sz="1600" b="1" dirty="0" smtClean="0">
              <a:solidFill>
                <a:schemeClr val="tx1"/>
              </a:solidFill>
            </a:rPr>
            <a:t>/Зелёный флаг</a:t>
          </a:r>
          <a:endParaRPr lang="ru-RU" sz="1600" dirty="0" smtClean="0"/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dirty="0" smtClean="0">
            <a:solidFill>
              <a:schemeClr val="tx1"/>
            </a:solidFill>
          </a:endParaRPr>
        </a:p>
      </dgm:t>
    </dgm:pt>
    <dgm:pt modelId="{369371DD-D37F-4204-966F-94DFF5766818}" type="parTrans" cxnId="{3025D783-5526-4479-90EB-729170DC25CB}">
      <dgm:prSet/>
      <dgm:spPr/>
      <dgm:t>
        <a:bodyPr/>
        <a:lstStyle/>
        <a:p>
          <a:endParaRPr lang="ru-RU"/>
        </a:p>
      </dgm:t>
    </dgm:pt>
    <dgm:pt modelId="{D0738E7D-5B9C-4763-ADDA-09E5E8593415}" type="sibTrans" cxnId="{3025D783-5526-4479-90EB-729170DC25CB}">
      <dgm:prSet/>
      <dgm:spPr/>
      <dgm:t>
        <a:bodyPr/>
        <a:lstStyle/>
        <a:p>
          <a:endParaRPr lang="ru-RU"/>
        </a:p>
      </dgm:t>
    </dgm:pt>
    <dgm:pt modelId="{90DFF10E-4DFF-4373-8563-FB308DCEACA1}" type="pres">
      <dgm:prSet presAssocID="{501A3C87-7CF7-4655-B759-5B1E3DF4527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3FCF40-01A4-441B-82A4-56DE0FF8BD7F}" type="pres">
      <dgm:prSet presAssocID="{501A3C87-7CF7-4655-B759-5B1E3DF45274}" presName="cycle" presStyleCnt="0"/>
      <dgm:spPr/>
    </dgm:pt>
    <dgm:pt modelId="{B0E92989-F700-43EA-B575-2499C0E23720}" type="pres">
      <dgm:prSet presAssocID="{17AAF369-6F3E-4039-A9E4-BC2176F2DCC1}" presName="nodeFirstNode" presStyleLbl="node1" presStyleIdx="0" presStyleCnt="8" custScaleX="201180" custScaleY="132623" custRadScaleRad="94689" custRadScaleInc="-4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4AA263-A302-4695-9E88-6D40CAB4E8F8}" type="pres">
      <dgm:prSet presAssocID="{4B6DD944-0956-4AFD-950E-59158AFAE39F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753D177C-6174-4B50-B5FD-7D6E7F060597}" type="pres">
      <dgm:prSet presAssocID="{935433FA-5DBD-40A1-A926-3ADFD1ADEE4F}" presName="nodeFollowingNodes" presStyleLbl="node1" presStyleIdx="1" presStyleCnt="8" custScaleX="155077" custRadScaleRad="120409" custRadScaleInc="474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F35FB-7040-45D1-99CF-92E45F72204D}" type="pres">
      <dgm:prSet presAssocID="{EF7973FD-3D27-459A-9E69-25CA4ACF9631}" presName="nodeFollowingNodes" presStyleLbl="node1" presStyleIdx="2" presStyleCnt="8" custScaleX="129333" custRadScaleRad="107745" custRadScaleInc="-7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4AEDD6-0987-46DC-9490-4DB05526C476}" type="pres">
      <dgm:prSet presAssocID="{6F937F6F-4DEC-479A-9E17-53BD72708AC0}" presName="nodeFollowingNodes" presStyleLbl="node1" presStyleIdx="3" presStyleCnt="8" custScaleX="164483" custRadScaleRad="114219" custRadScaleInc="-62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2E616C-398F-4473-91E4-8C12E1D62F07}" type="pres">
      <dgm:prSet presAssocID="{A0A485FD-2196-4DC7-A1DC-CE0D0C43AD7A}" presName="nodeFollowingNodes" presStyleLbl="node1" presStyleIdx="4" presStyleCnt="8" custScaleX="176245" custScaleY="132726" custRadScaleRad="97401" custRadScaleInc="24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4B68E-F6BB-4EAB-8DC2-9418E5F1BF4B}" type="pres">
      <dgm:prSet presAssocID="{63E4CF6B-92CA-48DF-A779-20881694BBAE}" presName="nodeFollowingNodes" presStyleLbl="node1" presStyleIdx="5" presStyleCnt="8" custScaleX="161032" custRadScaleRad="115043" custRadScaleInc="57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8A1E2D-198E-45DD-BAD7-64CEA424A4E5}" type="pres">
      <dgm:prSet presAssocID="{F75DB242-7434-4CC2-9B95-48DBE172550B}" presName="nodeFollowingNodes" presStyleLbl="node1" presStyleIdx="6" presStyleCnt="8" custScaleX="132728" custRadScaleRad="116329" custRadScaleInc="6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543F6-A322-4224-85A7-E3CB23B8DFF2}" type="pres">
      <dgm:prSet presAssocID="{7E1F1E08-E875-42E3-914E-4893C0202F0B}" presName="nodeFollowingNodes" presStyleLbl="node1" presStyleIdx="7" presStyleCnt="8" custScaleX="151084" custRadScaleRad="123434" custRadScaleInc="-45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6BA7DC-763B-4960-81D3-F133FD50325F}" type="presOf" srcId="{6F937F6F-4DEC-479A-9E17-53BD72708AC0}" destId="{CB4AEDD6-0987-46DC-9490-4DB05526C476}" srcOrd="0" destOrd="0" presId="urn:microsoft.com/office/officeart/2005/8/layout/cycle3"/>
    <dgm:cxn modelId="{CDB1AC13-0F6E-48B4-817D-373499404E84}" srcId="{501A3C87-7CF7-4655-B759-5B1E3DF45274}" destId="{935433FA-5DBD-40A1-A926-3ADFD1ADEE4F}" srcOrd="1" destOrd="0" parTransId="{8BB1B8B4-C8DA-47A3-82AC-D07A97E6C092}" sibTransId="{56F49680-865A-4A67-8FB3-59F910CFDE20}"/>
    <dgm:cxn modelId="{33C65336-4805-4461-BADC-7FBF33BC7034}" type="presOf" srcId="{4B6DD944-0956-4AFD-950E-59158AFAE39F}" destId="{7B4AA263-A302-4695-9E88-6D40CAB4E8F8}" srcOrd="0" destOrd="0" presId="urn:microsoft.com/office/officeart/2005/8/layout/cycle3"/>
    <dgm:cxn modelId="{394408DD-0E52-46EF-BB59-F38FE5603A5F}" type="presOf" srcId="{63E4CF6B-92CA-48DF-A779-20881694BBAE}" destId="{F0A4B68E-F6BB-4EAB-8DC2-9418E5F1BF4B}" srcOrd="0" destOrd="0" presId="urn:microsoft.com/office/officeart/2005/8/layout/cycle3"/>
    <dgm:cxn modelId="{AFB17DA4-4CC5-4F1C-998A-1F2279C5E788}" type="presOf" srcId="{7E1F1E08-E875-42E3-914E-4893C0202F0B}" destId="{690543F6-A322-4224-85A7-E3CB23B8DFF2}" srcOrd="0" destOrd="0" presId="urn:microsoft.com/office/officeart/2005/8/layout/cycle3"/>
    <dgm:cxn modelId="{9A47DE03-8DA7-4F2E-80DF-F14EE1163FCF}" type="presOf" srcId="{F75DB242-7434-4CC2-9B95-48DBE172550B}" destId="{788A1E2D-198E-45DD-BAD7-64CEA424A4E5}" srcOrd="0" destOrd="0" presId="urn:microsoft.com/office/officeart/2005/8/layout/cycle3"/>
    <dgm:cxn modelId="{76F095EC-9F7A-423F-A9D7-55295FFF3F3D}" type="presOf" srcId="{17AAF369-6F3E-4039-A9E4-BC2176F2DCC1}" destId="{B0E92989-F700-43EA-B575-2499C0E23720}" srcOrd="0" destOrd="0" presId="urn:microsoft.com/office/officeart/2005/8/layout/cycle3"/>
    <dgm:cxn modelId="{1A50E34E-31B2-4CA6-B53A-255EE3355BC9}" srcId="{501A3C87-7CF7-4655-B759-5B1E3DF45274}" destId="{EF7973FD-3D27-459A-9E69-25CA4ACF9631}" srcOrd="2" destOrd="0" parTransId="{2CCE7D2A-F4DE-4BF0-94B3-02E355A98E8C}" sibTransId="{E52F40FA-F2AC-4764-AFC1-DF3AA2FDC726}"/>
    <dgm:cxn modelId="{FB1853C5-9FB9-4B7E-A8D0-E0CD593898AF}" srcId="{501A3C87-7CF7-4655-B759-5B1E3DF45274}" destId="{7E1F1E08-E875-42E3-914E-4893C0202F0B}" srcOrd="7" destOrd="0" parTransId="{E726F3B8-BCA6-4C7F-9CD8-7E96B754584C}" sibTransId="{56575E93-89C7-4A14-BDA9-66F10AA1F0D4}"/>
    <dgm:cxn modelId="{B245C691-BBC1-49B8-92E6-7D3F3E67B5C8}" srcId="{501A3C87-7CF7-4655-B759-5B1E3DF45274}" destId="{6F937F6F-4DEC-479A-9E17-53BD72708AC0}" srcOrd="3" destOrd="0" parTransId="{3C04C3B7-933D-4FEA-9C5E-0D59A9FE67D4}" sibTransId="{1F7DC0FC-2985-4267-994B-05AFB0747CFC}"/>
    <dgm:cxn modelId="{3025D783-5526-4479-90EB-729170DC25CB}" srcId="{501A3C87-7CF7-4655-B759-5B1E3DF45274}" destId="{63E4CF6B-92CA-48DF-A779-20881694BBAE}" srcOrd="5" destOrd="0" parTransId="{369371DD-D37F-4204-966F-94DFF5766818}" sibTransId="{D0738E7D-5B9C-4763-ADDA-09E5E8593415}"/>
    <dgm:cxn modelId="{28ADED87-8977-4414-9289-9FA390C4E07C}" srcId="{501A3C87-7CF7-4655-B759-5B1E3DF45274}" destId="{F75DB242-7434-4CC2-9B95-48DBE172550B}" srcOrd="6" destOrd="0" parTransId="{C20113B6-29E6-46BE-AC4E-351E309FC4CE}" sibTransId="{E7093D09-57D5-4A3D-BAD9-B727B3733806}"/>
    <dgm:cxn modelId="{1D0B1498-7C16-4D68-8098-FD7B2D296A7F}" srcId="{501A3C87-7CF7-4655-B759-5B1E3DF45274}" destId="{A0A485FD-2196-4DC7-A1DC-CE0D0C43AD7A}" srcOrd="4" destOrd="0" parTransId="{D0EFE58A-E132-41D9-99FD-C42E0FBC0D3D}" sibTransId="{D0BA568C-9635-426F-B4D7-42769BCEDBA4}"/>
    <dgm:cxn modelId="{C9B4CAF7-E49C-4601-ACB9-7AC77B4F2A99}" type="presOf" srcId="{EF7973FD-3D27-459A-9E69-25CA4ACF9631}" destId="{9CEF35FB-7040-45D1-99CF-92E45F72204D}" srcOrd="0" destOrd="0" presId="urn:microsoft.com/office/officeart/2005/8/layout/cycle3"/>
    <dgm:cxn modelId="{305752F0-7051-4ED1-A641-439138601177}" type="presOf" srcId="{935433FA-5DBD-40A1-A926-3ADFD1ADEE4F}" destId="{753D177C-6174-4B50-B5FD-7D6E7F060597}" srcOrd="0" destOrd="0" presId="urn:microsoft.com/office/officeart/2005/8/layout/cycle3"/>
    <dgm:cxn modelId="{DC43F5ED-8933-4767-B5C5-8E3A5327866A}" srcId="{501A3C87-7CF7-4655-B759-5B1E3DF45274}" destId="{17AAF369-6F3E-4039-A9E4-BC2176F2DCC1}" srcOrd="0" destOrd="0" parTransId="{9F9073C9-4A1D-49B8-8790-C839B54DC45A}" sibTransId="{4B6DD944-0956-4AFD-950E-59158AFAE39F}"/>
    <dgm:cxn modelId="{1FBC36D1-1F95-49A6-ACCD-868F74D767DA}" type="presOf" srcId="{501A3C87-7CF7-4655-B759-5B1E3DF45274}" destId="{90DFF10E-4DFF-4373-8563-FB308DCEACA1}" srcOrd="0" destOrd="0" presId="urn:microsoft.com/office/officeart/2005/8/layout/cycle3"/>
    <dgm:cxn modelId="{7A536D89-F14D-4467-A372-2CA3CD1CCEA2}" type="presOf" srcId="{A0A485FD-2196-4DC7-A1DC-CE0D0C43AD7A}" destId="{0E2E616C-398F-4473-91E4-8C12E1D62F07}" srcOrd="0" destOrd="0" presId="urn:microsoft.com/office/officeart/2005/8/layout/cycle3"/>
    <dgm:cxn modelId="{07177E28-315D-4F8A-9BC1-82621CAAAA8D}" type="presParOf" srcId="{90DFF10E-4DFF-4373-8563-FB308DCEACA1}" destId="{6E3FCF40-01A4-441B-82A4-56DE0FF8BD7F}" srcOrd="0" destOrd="0" presId="urn:microsoft.com/office/officeart/2005/8/layout/cycle3"/>
    <dgm:cxn modelId="{25940307-5987-4AAA-BBDB-A25A58B76609}" type="presParOf" srcId="{6E3FCF40-01A4-441B-82A4-56DE0FF8BD7F}" destId="{B0E92989-F700-43EA-B575-2499C0E23720}" srcOrd="0" destOrd="0" presId="urn:microsoft.com/office/officeart/2005/8/layout/cycle3"/>
    <dgm:cxn modelId="{B0B17BB6-9DE9-4C4F-BC1F-BD1A8B79F554}" type="presParOf" srcId="{6E3FCF40-01A4-441B-82A4-56DE0FF8BD7F}" destId="{7B4AA263-A302-4695-9E88-6D40CAB4E8F8}" srcOrd="1" destOrd="0" presId="urn:microsoft.com/office/officeart/2005/8/layout/cycle3"/>
    <dgm:cxn modelId="{EB7793C6-4C86-4F53-B85A-68CB21CC2A82}" type="presParOf" srcId="{6E3FCF40-01A4-441B-82A4-56DE0FF8BD7F}" destId="{753D177C-6174-4B50-B5FD-7D6E7F060597}" srcOrd="2" destOrd="0" presId="urn:microsoft.com/office/officeart/2005/8/layout/cycle3"/>
    <dgm:cxn modelId="{DAAD4E96-9501-4686-A343-75CD5776B1C5}" type="presParOf" srcId="{6E3FCF40-01A4-441B-82A4-56DE0FF8BD7F}" destId="{9CEF35FB-7040-45D1-99CF-92E45F72204D}" srcOrd="3" destOrd="0" presId="urn:microsoft.com/office/officeart/2005/8/layout/cycle3"/>
    <dgm:cxn modelId="{4E6FC93D-1B78-49B0-81A7-ABB58B31CD78}" type="presParOf" srcId="{6E3FCF40-01A4-441B-82A4-56DE0FF8BD7F}" destId="{CB4AEDD6-0987-46DC-9490-4DB05526C476}" srcOrd="4" destOrd="0" presId="urn:microsoft.com/office/officeart/2005/8/layout/cycle3"/>
    <dgm:cxn modelId="{5E54DB9F-3467-4A7C-832E-8DDDEF1B84CB}" type="presParOf" srcId="{6E3FCF40-01A4-441B-82A4-56DE0FF8BD7F}" destId="{0E2E616C-398F-4473-91E4-8C12E1D62F07}" srcOrd="5" destOrd="0" presId="urn:microsoft.com/office/officeart/2005/8/layout/cycle3"/>
    <dgm:cxn modelId="{39887A1A-50F3-4023-A465-CC03B850952E}" type="presParOf" srcId="{6E3FCF40-01A4-441B-82A4-56DE0FF8BD7F}" destId="{F0A4B68E-F6BB-4EAB-8DC2-9418E5F1BF4B}" srcOrd="6" destOrd="0" presId="urn:microsoft.com/office/officeart/2005/8/layout/cycle3"/>
    <dgm:cxn modelId="{4267D60B-96DB-430B-8B00-3C21D705F7EC}" type="presParOf" srcId="{6E3FCF40-01A4-441B-82A4-56DE0FF8BD7F}" destId="{788A1E2D-198E-45DD-BAD7-64CEA424A4E5}" srcOrd="7" destOrd="0" presId="urn:microsoft.com/office/officeart/2005/8/layout/cycle3"/>
    <dgm:cxn modelId="{9823C1E1-013E-4DAE-AEF3-17D279D25BB1}" type="presParOf" srcId="{6E3FCF40-01A4-441B-82A4-56DE0FF8BD7F}" destId="{690543F6-A322-4224-85A7-E3CB23B8DFF2}" srcOrd="8" destOrd="0" presId="urn:microsoft.com/office/officeart/2005/8/layout/cycle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856F2-7B37-48B6-B989-B4CE6C6D4AFF}" type="datetimeFigureOut">
              <a:rPr lang="ru-RU" smtClean="0"/>
              <a:pPr/>
              <a:t>17.02.2024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9DE5E-65B1-4A93-80DA-AAC133FCC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>
            <a:extLst>
              <a:ext uri="{FF2B5EF4-FFF2-40B4-BE49-F238E27FC236}">
                <a16:creationId xmlns="" xmlns:a16="http://schemas.microsoft.com/office/drawing/2014/main" id="{B1B801FF-893C-991D-DBB8-B3C5472A9E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备注占位符 2">
            <a:extLst>
              <a:ext uri="{FF2B5EF4-FFF2-40B4-BE49-F238E27FC236}">
                <a16:creationId xmlns="" xmlns:a16="http://schemas.microsoft.com/office/drawing/2014/main" id="{6989BD58-686F-6635-71C0-6021CB028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9700" name="灯片编号占位符 3">
            <a:extLst>
              <a:ext uri="{FF2B5EF4-FFF2-40B4-BE49-F238E27FC236}">
                <a16:creationId xmlns="" xmlns:a16="http://schemas.microsoft.com/office/drawing/2014/main" id="{0750DB3E-2505-CF74-D3FB-A485AE86221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A81A5167-5C8C-41CC-826E-158020AEDB58}" type="slidenum">
              <a:rPr lang="zh-CN" altLang="en-US" sz="1200">
                <a:latin typeface="Calibri" panose="020F0502020204030204" pitchFamily="34" charset="0"/>
              </a:rPr>
              <a:pPr algn="r" eaLnBrk="1" hangingPunct="1"/>
              <a:t>1</a:t>
            </a:fld>
            <a:endParaRPr lang="zh-CN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98F20433-8458-F243-D4B8-B9F1DB643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0"/>
            <a:ext cx="75009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en-US" sz="20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МБОУ СОШ №70</a:t>
            </a:r>
          </a:p>
          <a:p>
            <a:pPr algn="ctr" eaLnBrk="1" hangingPunct="1"/>
            <a:r>
              <a:rPr lang="ru-RU" altLang="en-US" sz="20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г. Краснодар</a:t>
            </a:r>
          </a:p>
        </p:txBody>
      </p:sp>
      <p:sp>
        <p:nvSpPr>
          <p:cNvPr id="4099" name="TextBox 4">
            <a:extLst>
              <a:ext uri="{FF2B5EF4-FFF2-40B4-BE49-F238E27FC236}">
                <a16:creationId xmlns="" xmlns:a16="http://schemas.microsoft.com/office/drawing/2014/main" id="{416A8B7D-0A6D-CAFB-5E2D-CD32967DB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072063"/>
            <a:ext cx="50339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Учитель: </a:t>
            </a:r>
          </a:p>
          <a:p>
            <a:pPr algn="ctr" eaLnBrk="1" hangingPunct="1"/>
            <a:r>
              <a:rPr lang="ru-RU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Чаговец  Людмила Николаевна</a:t>
            </a:r>
          </a:p>
        </p:txBody>
      </p:sp>
      <p:sp>
        <p:nvSpPr>
          <p:cNvPr id="4101" name="Text Box 10">
            <a:extLst>
              <a:ext uri="{FF2B5EF4-FFF2-40B4-BE49-F238E27FC236}">
                <a16:creationId xmlns="" xmlns:a16="http://schemas.microsoft.com/office/drawing/2014/main" id="{45EFF3D7-0BD5-E007-4938-CDDAC154D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52" y="214290"/>
            <a:ext cx="6582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en-US" b="1" dirty="0" smtClean="0">
                <a:solidFill>
                  <a:srgbClr val="002060"/>
                </a:solidFill>
              </a:rPr>
              <a:t>МОУ </a:t>
            </a:r>
            <a:r>
              <a:rPr lang="ru-RU" altLang="en-US" b="1" dirty="0">
                <a:solidFill>
                  <a:srgbClr val="002060"/>
                </a:solidFill>
              </a:rPr>
              <a:t>«Средняя </a:t>
            </a:r>
            <a:r>
              <a:rPr lang="ru-RU" altLang="en-US" b="1" dirty="0" smtClean="0">
                <a:solidFill>
                  <a:srgbClr val="002060"/>
                </a:solidFill>
              </a:rPr>
              <a:t>школа </a:t>
            </a:r>
            <a:r>
              <a:rPr lang="ru-RU" altLang="en-US" b="1" dirty="0">
                <a:solidFill>
                  <a:srgbClr val="002060"/>
                </a:solidFill>
              </a:rPr>
              <a:t>№</a:t>
            </a:r>
            <a:r>
              <a:rPr lang="ru-RU" altLang="en-US" b="1" dirty="0" smtClean="0">
                <a:solidFill>
                  <a:srgbClr val="002060"/>
                </a:solidFill>
              </a:rPr>
              <a:t>43  им. А.С. Пушкина </a:t>
            </a:r>
          </a:p>
          <a:p>
            <a:pPr algn="ctr" eaLnBrk="1" hangingPunct="1"/>
            <a:r>
              <a:rPr lang="ru-RU" altLang="en-US" b="1" dirty="0" smtClean="0">
                <a:solidFill>
                  <a:srgbClr val="002060"/>
                </a:solidFill>
              </a:rPr>
              <a:t>с углублённым изучением немецкого языка» </a:t>
            </a:r>
            <a:endParaRPr lang="ru-RU" altLang="en-US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AE5E6257-349D-6402-9041-87BF418F26D6}"/>
              </a:ext>
            </a:extLst>
          </p:cNvPr>
          <p:cNvSpPr/>
          <p:nvPr/>
        </p:nvSpPr>
        <p:spPr>
          <a:xfrm>
            <a:off x="1000100" y="1428736"/>
            <a:ext cx="7643838" cy="1938992"/>
          </a:xfrm>
          <a:prstGeom prst="rect">
            <a:avLst/>
          </a:prstGeom>
          <a:solidFill>
            <a:srgbClr val="FF9900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solidFill>
                  <a:srgbClr val="002060"/>
                </a:solidFill>
              </a:rPr>
              <a:t>Школа будущего первоклассника</a:t>
            </a:r>
            <a:endParaRPr lang="ru-RU" sz="6000" dirty="0"/>
          </a:p>
        </p:txBody>
      </p:sp>
      <p:pic>
        <p:nvPicPr>
          <p:cNvPr id="12" name="Picture 2" descr="image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857628"/>
            <a:ext cx="255109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8" name="Picture 4" descr="10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4286256"/>
            <a:ext cx="170974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i (2)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00430" y="4286256"/>
            <a:ext cx="2778324" cy="204455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yamoka.com/wp-content/uploads/2018/02/ppt-templates-free-Powerpoint-Background-Templates-School-pencil-frame-backgrounds-for-powerpoint-education-ppt-templates-image-of-cute-school-crayons-image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4"/>
            <a:ext cx="9143999" cy="6842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98264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Режим </a:t>
            </a:r>
            <a:r>
              <a:rPr lang="ru-RU" sz="3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работы</a:t>
            </a:r>
            <a:br>
              <a:rPr lang="ru-RU" sz="3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Школы будущего первоклассника</a:t>
            </a:r>
            <a:endParaRPr lang="ru-RU" sz="36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4338" name="AutoShape 2" descr="https://img.getbg.net/upload/full/www.GetBg.net_3D-graphics_Travel_077818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img.getbg.net/upload/full/www.GetBg.net_3D-graphics_Travel_077818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4" name="Picture 8" descr="http://www.playcast.ru/uploads/2016/11/04/20414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sp>
        <p:nvSpPr>
          <p:cNvPr id="14346" name="AutoShape 10" descr="https://ds03.infourok.ru/uploads/ex/0ed8/00037dbf-caa1566b/img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https://image.jimcdn.com/app/cms/image/transf/none/path/s5261c9ba02b23fac/image/i4740aba36095b893/version/1511624291/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26890"/>
            <a:ext cx="4449988" cy="23311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464454" cy="487773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Декабрь 2, 9, 16, 23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Январь 13, 20, 27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Февраль 3, 10,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17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Март 2, 9, 16, 23, 30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Апрель 6, 13, 20, 27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2346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yamoka.com/wp-content/uploads/2018/02/ppt-templates-free-Powerpoint-Background-Templates-School-pencil-frame-backgrounds-for-powerpoint-education-ppt-templates-image-of-cute-school-crayons-image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4"/>
            <a:ext cx="9143999" cy="6842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98264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Расписание занятий</a:t>
            </a:r>
            <a:br>
              <a:rPr lang="ru-RU" sz="3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</a:br>
            <a:endParaRPr lang="ru-RU" sz="36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4338" name="AutoShape 2" descr="https://img.getbg.net/upload/full/www.GetBg.net_3D-graphics_Travel_077818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img.getbg.net/upload/full/www.GetBg.net_3D-graphics_Travel_077818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4" name="Picture 8" descr="http://www.playcast.ru/uploads/2016/11/04/20414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sp>
        <p:nvSpPr>
          <p:cNvPr id="14346" name="AutoShape 10" descr="https://ds03.infourok.ru/uploads/ex/0ed8/00037dbf-caa1566b/img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https://image.jimcdn.com/app/cms/image/transf/none/path/s5261c9ba02b23fac/image/i4740aba36095b893/version/1511624291/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26890"/>
            <a:ext cx="4449988" cy="23311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464454" cy="487773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1 занятие 10.00-10.25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2 занятие 10.30-10.55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3 занятие 11.05-11.30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4 занятие 11.35-12.00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4102346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yamoka.com/wp-content/uploads/2018/02/ppt-templates-free-Powerpoint-Background-Templates-School-pencil-frame-backgrounds-for-powerpoint-education-ppt-templates-image-of-cute-school-crayons-image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4"/>
            <a:ext cx="9143999" cy="6842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Принадлежности:</a:t>
            </a:r>
            <a:endParaRPr lang="ru-RU" sz="32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071546"/>
            <a:ext cx="7715304" cy="439248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2000" b="1" dirty="0" smtClean="0">
                <a:latin typeface="Book Antiqua" pitchFamily="18" charset="0"/>
              </a:rPr>
              <a:t>папка или портфель</a:t>
            </a:r>
          </a:p>
          <a:p>
            <a:pPr>
              <a:defRPr/>
            </a:pPr>
            <a:r>
              <a:rPr lang="ru-RU" sz="2000" b="1" dirty="0" err="1" smtClean="0">
                <a:latin typeface="Book Antiqua" pitchFamily="18" charset="0"/>
              </a:rPr>
              <a:t>бейджик</a:t>
            </a:r>
            <a:r>
              <a:rPr lang="ru-RU" sz="2000" b="1" dirty="0" smtClean="0">
                <a:latin typeface="Book Antiqua" pitchFamily="18" charset="0"/>
              </a:rPr>
              <a:t> с именем ребенка и номером телефона одного из родителей, прикрепленным чуть ниже правого плеча</a:t>
            </a:r>
          </a:p>
          <a:p>
            <a:pPr>
              <a:defRPr/>
            </a:pPr>
            <a:r>
              <a:rPr lang="ru-RU" sz="2000" b="1" dirty="0" smtClean="0">
                <a:latin typeface="Book Antiqua" pitchFamily="18" charset="0"/>
              </a:rPr>
              <a:t>цветные карандаши (не менее 6 цветов)</a:t>
            </a:r>
          </a:p>
          <a:p>
            <a:pPr algn="just">
              <a:defRPr/>
            </a:pPr>
            <a:r>
              <a:rPr lang="ru-RU" sz="2000" b="1" dirty="0" smtClean="0">
                <a:latin typeface="Book Antiqua" pitchFamily="18" charset="0"/>
              </a:rPr>
              <a:t>простой карандаш (2 шт.), ручка (2 шт.), линейка, </a:t>
            </a:r>
          </a:p>
          <a:p>
            <a:pPr algn="just">
              <a:defRPr/>
            </a:pPr>
            <a:r>
              <a:rPr lang="ru-RU" sz="2000" b="1" dirty="0" smtClean="0">
                <a:latin typeface="Book Antiqua" pitchFamily="18" charset="0"/>
              </a:rPr>
              <a:t>клей-карандаш</a:t>
            </a:r>
          </a:p>
          <a:p>
            <a:pPr>
              <a:defRPr/>
            </a:pPr>
            <a:r>
              <a:rPr lang="ru-RU" sz="2000" b="1" dirty="0" smtClean="0">
                <a:latin typeface="Book Antiqua" pitchFamily="18" charset="0"/>
              </a:rPr>
              <a:t>тетрадь в обычную клетку</a:t>
            </a:r>
          </a:p>
          <a:p>
            <a:pPr>
              <a:defRPr/>
            </a:pPr>
            <a:r>
              <a:rPr lang="ru-RU" sz="2000" b="1" dirty="0" smtClean="0">
                <a:latin typeface="Book Antiqua" pitchFamily="18" charset="0"/>
              </a:rPr>
              <a:t>пластилин (не менее 6 цветов, в упаковке)</a:t>
            </a:r>
          </a:p>
          <a:p>
            <a:pPr>
              <a:defRPr/>
            </a:pPr>
            <a:r>
              <a:rPr lang="ru-RU" sz="2000" b="1" dirty="0" smtClean="0">
                <a:latin typeface="Book Antiqua" pitchFamily="18" charset="0"/>
              </a:rPr>
              <a:t>цветная бумага (отдельные листы)</a:t>
            </a:r>
          </a:p>
          <a:p>
            <a:pPr>
              <a:defRPr/>
            </a:pPr>
            <a:r>
              <a:rPr lang="ru-RU" sz="2000" b="1" dirty="0" smtClean="0">
                <a:latin typeface="Book Antiqua" pitchFamily="18" charset="0"/>
              </a:rPr>
              <a:t>цветной картон (отдельные листы)</a:t>
            </a:r>
          </a:p>
          <a:p>
            <a:pPr>
              <a:defRPr/>
            </a:pPr>
            <a:r>
              <a:rPr lang="ru-RU" sz="2000" b="1" dirty="0" smtClean="0">
                <a:latin typeface="Book Antiqua" pitchFamily="18" charset="0"/>
              </a:rPr>
              <a:t>влажные салфетки</a:t>
            </a:r>
          </a:p>
          <a:p>
            <a:pPr>
              <a:defRPr/>
            </a:pPr>
            <a:r>
              <a:rPr lang="ru-RU" sz="2000" b="1" dirty="0" smtClean="0">
                <a:latin typeface="Book Antiqua" pitchFamily="18" charset="0"/>
              </a:rPr>
              <a:t>ножницы в футляре</a:t>
            </a:r>
          </a:p>
          <a:p>
            <a:pPr>
              <a:defRPr/>
            </a:pPr>
            <a:r>
              <a:rPr lang="ru-RU" sz="2000" b="1" dirty="0" smtClean="0">
                <a:latin typeface="Book Antiqua" pitchFamily="18" charset="0"/>
              </a:rPr>
              <a:t>сменная обувь (мешочек подписать)</a:t>
            </a:r>
          </a:p>
        </p:txBody>
      </p:sp>
      <p:sp>
        <p:nvSpPr>
          <p:cNvPr id="14338" name="AutoShape 2" descr="https://img.getbg.net/upload/full/www.GetBg.net_3D-graphics_Travel_077818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img.getbg.net/upload/full/www.GetBg.net_3D-graphics_Travel_077818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4" name="Picture 8" descr="http://www.playcast.ru/uploads/2016/11/04/20414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sp>
        <p:nvSpPr>
          <p:cNvPr id="14346" name="AutoShape 10" descr="https://ds03.infourok.ru/uploads/ex/0ed8/00037dbf-caa1566b/img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 descr="https://pbs.twimg.com/profile_banners/3521539396/1522748970/1500x5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448" y="5572140"/>
            <a:ext cx="4968552" cy="12858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255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yamoka.com/wp-content/uploads/2018/02/ppt-templates-free-Powerpoint-Background-Templates-School-pencil-frame-backgrounds-for-powerpoint-education-ppt-templates-image-of-cute-school-crayons-image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4"/>
            <a:ext cx="9143999" cy="6842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9112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Информация о зачислении</a:t>
            </a:r>
            <a:endParaRPr lang="ru-RU" sz="32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4338" name="AutoShape 2" descr="https://img.getbg.net/upload/full/www.GetBg.net_3D-graphics_Travel_077818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img.getbg.net/upload/full/www.GetBg.net_3D-graphics_Travel_077818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4" name="Picture 8" descr="http://www.playcast.ru/uploads/2016/11/04/20414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sp>
        <p:nvSpPr>
          <p:cNvPr id="14346" name="AutoShape 10" descr="https://ds03.infourok.ru/uploads/ex/0ed8/00037dbf-caa1566b/img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000108"/>
            <a:ext cx="7776864" cy="4104456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latin typeface="Book Antiqua" pitchFamily="18" charset="0"/>
              </a:rPr>
              <a:t>Написать заявление от родителя (законного представителя обучающегося)</a:t>
            </a:r>
          </a:p>
          <a:p>
            <a:r>
              <a:rPr lang="ru-RU" sz="2600" b="1" dirty="0" smtClean="0">
                <a:latin typeface="Book Antiqua" pitchFamily="18" charset="0"/>
              </a:rPr>
              <a:t>Заключить договор между законным представителем обучающегося и МОУ СШ №43 им. А.С. Пушкина. </a:t>
            </a:r>
          </a:p>
          <a:p>
            <a:r>
              <a:rPr lang="ru-RU" sz="2600" b="1" dirty="0" smtClean="0">
                <a:latin typeface="Book Antiqua" pitchFamily="18" charset="0"/>
              </a:rPr>
              <a:t>Оплата производится после заключения договора путем зачисления средств на расчетный счет МОУ СШ №43 по реквизитам, указанным в квитанции. </a:t>
            </a:r>
          </a:p>
          <a:p>
            <a:pPr algn="just"/>
            <a:endParaRPr lang="ru-RU" sz="28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10" name="Picture 2" descr="https://pbs.twimg.com/profile_banners/3521539396/1522748970/1500x5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448" y="5201816"/>
            <a:ext cx="4968552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45778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yamoka.com/wp-content/uploads/2018/02/ppt-templates-free-Powerpoint-Background-Templates-School-pencil-frame-backgrounds-for-powerpoint-education-ppt-templates-image-of-cute-school-crayons-image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4"/>
            <a:ext cx="9143999" cy="6842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119696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Прием документов на зачисление в школу будущего первоклассника</a:t>
            </a:r>
            <a:br>
              <a:rPr lang="ru-RU" sz="32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с 22 ноября по 02 декабря</a:t>
            </a:r>
            <a:endParaRPr lang="ru-RU" sz="32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4338" name="AutoShape 2" descr="https://img.getbg.net/upload/full/www.GetBg.net_3D-graphics_Travel_077818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img.getbg.net/upload/full/www.GetBg.net_3D-graphics_Travel_077818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4" name="Picture 8" descr="http://www.playcast.ru/uploads/2016/11/04/20414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sp>
        <p:nvSpPr>
          <p:cNvPr id="14346" name="AutoShape 10" descr="https://ds03.infourok.ru/uploads/ex/0ed8/00037dbf-caa1566b/img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643050"/>
            <a:ext cx="7062484" cy="4104456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latin typeface="Book Antiqua" pitchFamily="18" charset="0"/>
              </a:rPr>
              <a:t>Понедельник – пятница с 8.00 до 11.00</a:t>
            </a:r>
          </a:p>
          <a:p>
            <a:endParaRPr lang="ru-RU" sz="2600" b="1" dirty="0" smtClean="0">
              <a:latin typeface="Book Antiqua" pitchFamily="18" charset="0"/>
            </a:endParaRPr>
          </a:p>
          <a:p>
            <a:r>
              <a:rPr lang="ru-RU" sz="2600" b="1" dirty="0" smtClean="0">
                <a:latin typeface="Book Antiqua" pitchFamily="18" charset="0"/>
              </a:rPr>
              <a:t>Понедельник, среда - с 15.00 до 17.00</a:t>
            </a:r>
          </a:p>
          <a:p>
            <a:endParaRPr lang="ru-RU" sz="2600" b="1" dirty="0" smtClean="0">
              <a:latin typeface="Book Antiqua" pitchFamily="18" charset="0"/>
            </a:endParaRPr>
          </a:p>
          <a:p>
            <a:r>
              <a:rPr lang="ru-RU" sz="2600" b="1" dirty="0" smtClean="0">
                <a:latin typeface="Book Antiqua" pitchFamily="18" charset="0"/>
              </a:rPr>
              <a:t>Четверг – с 16.00 до 18.00</a:t>
            </a:r>
          </a:p>
          <a:p>
            <a:pPr>
              <a:buNone/>
            </a:pPr>
            <a:endParaRPr lang="ru-RU" sz="2600" b="1" dirty="0" smtClean="0">
              <a:latin typeface="Book Antiqua" pitchFamily="18" charset="0"/>
            </a:endParaRPr>
          </a:p>
          <a:p>
            <a:r>
              <a:rPr lang="ru-RU" sz="2600" b="1" dirty="0" smtClean="0">
                <a:latin typeface="Book Antiqua" pitchFamily="18" charset="0"/>
              </a:rPr>
              <a:t>Суббота – с 10.30 до 12.30</a:t>
            </a:r>
          </a:p>
          <a:p>
            <a:endParaRPr lang="ru-RU" sz="2600" b="1" dirty="0" smtClean="0">
              <a:latin typeface="Book Antiqua" pitchFamily="18" charset="0"/>
            </a:endParaRPr>
          </a:p>
          <a:p>
            <a:pPr algn="just"/>
            <a:endParaRPr lang="ru-RU" sz="28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10" name="Picture 2" descr="https://pbs.twimg.com/profile_banners/3521539396/1522748970/1500x5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448" y="5201816"/>
            <a:ext cx="4968552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45778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yamoka.com/wp-content/uploads/2018/02/ppt-templates-free-Powerpoint-Background-Templates-School-pencil-frame-backgrounds-for-powerpoint-education-ppt-templates-image-of-cute-school-crayons-image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4"/>
            <a:ext cx="9143999" cy="6842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9112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Организационные вопросы</a:t>
            </a:r>
            <a:endParaRPr lang="ru-RU" sz="32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4338" name="AutoShape 2" descr="https://img.getbg.net/upload/full/www.GetBg.net_3D-graphics_Travel_077818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img.getbg.net/upload/full/www.GetBg.net_3D-graphics_Travel_077818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4" name="Picture 8" descr="http://www.playcast.ru/uploads/2016/11/04/20414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sp>
        <p:nvSpPr>
          <p:cNvPr id="14346" name="AutoShape 10" descr="https://ds03.infourok.ru/uploads/ex/0ed8/00037dbf-caa1566b/img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000108"/>
            <a:ext cx="7776864" cy="335758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800" dirty="0" smtClean="0">
              <a:latin typeface="Book Antiqua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Book Antiqua" pitchFamily="18" charset="0"/>
              </a:rPr>
              <a:t>Обратите внимание на 3 важных момента:</a:t>
            </a:r>
          </a:p>
          <a:p>
            <a:pPr algn="ctr">
              <a:buNone/>
            </a:pPr>
            <a:endParaRPr lang="ru-RU" sz="2800" dirty="0" smtClean="0">
              <a:latin typeface="Book Antiqua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Book Antiqua" pitchFamily="18" charset="0"/>
              </a:rPr>
              <a:t>1) Не опаздывайте на занятия;</a:t>
            </a:r>
          </a:p>
          <a:p>
            <a:pPr>
              <a:buNone/>
            </a:pPr>
            <a:r>
              <a:rPr lang="ru-RU" sz="2800" dirty="0" smtClean="0">
                <a:latin typeface="Book Antiqua" pitchFamily="18" charset="0"/>
              </a:rPr>
              <a:t>2) Забирайте детей вовремя.</a:t>
            </a:r>
          </a:p>
          <a:p>
            <a:pPr>
              <a:buNone/>
            </a:pPr>
            <a:r>
              <a:rPr lang="ru-RU" sz="2800" dirty="0" smtClean="0">
                <a:latin typeface="Book Antiqua" pitchFamily="18" charset="0"/>
              </a:rPr>
              <a:t>3) С собой можно давать деткам только сухой перекус, воду, сок, печенье, яблоко/банан.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728" y="4412169"/>
            <a:ext cx="457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45778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yamoka.com/wp-content/uploads/2018/02/ppt-templates-free-Powerpoint-Background-Templates-School-pencil-frame-backgrounds-for-powerpoint-education-ppt-templates-image-of-cute-school-crayons-image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468544" cy="6842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714356"/>
            <a:ext cx="8664575" cy="3084513"/>
          </a:xfrm>
        </p:spPr>
        <p:txBody>
          <a:bodyPr>
            <a:normAutofit/>
          </a:bodyPr>
          <a:lstStyle/>
          <a:p>
            <a:pPr indent="457200" algn="ctr">
              <a:buNone/>
            </a:pPr>
            <a:r>
              <a:rPr lang="ru-RU" sz="3600" dirty="0" smtClean="0"/>
              <a:t>Очень рады будем увидеть ваших деток в нашей «Школе будущего первоклассника»!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just"/>
            <a:endParaRPr lang="ru-RU" sz="28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4338" name="AutoShape 2" descr="https://img.getbg.net/upload/full/www.GetBg.net_3D-graphics_Travel_077818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img.getbg.net/upload/full/www.GetBg.net_3D-graphics_Travel_077818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4" name="Picture 8" descr="http://www.playcast.ru/uploads/2016/11/04/20414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sp>
        <p:nvSpPr>
          <p:cNvPr id="14346" name="AutoShape 10" descr="https://ds03.infourok.ru/uploads/ex/0ed8/00037dbf-caa1566b/img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429000"/>
            <a:ext cx="56673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00156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yamoka.com/wp-content/uploads/2018/02/ppt-templates-free-Powerpoint-Background-Templates-School-pencil-frame-backgrounds-for-powerpoint-education-ppt-templates-image-of-cute-school-crayons-image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4"/>
            <a:ext cx="9143999" cy="6842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Book Antiqua" panose="02040602050305030304" pitchFamily="18" charset="0"/>
              </a:rPr>
              <a:t>Школа будущего первоклассника</a:t>
            </a:r>
            <a:br>
              <a:rPr lang="ru-RU" sz="3600" b="1" dirty="0">
                <a:solidFill>
                  <a:srgbClr val="C00000"/>
                </a:solidFill>
                <a:latin typeface="Book Antiqua" panose="02040602050305030304" pitchFamily="18" charset="0"/>
              </a:rPr>
            </a:br>
            <a:endParaRPr lang="ru-RU" sz="36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4338" name="AutoShape 2" descr="https://img.getbg.net/upload/full/www.GetBg.net_3D-graphics_Travel_077818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img.getbg.net/upload/full/www.GetBg.net_3D-graphics_Travel_077818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4" name="Picture 8" descr="http://www.playcast.ru/uploads/2016/11/04/20414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sp>
        <p:nvSpPr>
          <p:cNvPr id="14346" name="AutoShape 10" descr="https://ds03.infourok.ru/uploads/ex/0ed8/00037dbf-caa1566b/img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png.pngtree.com/element_origin_min_pic/16/11/10/25b52e145afe34b7bf1ce1bce9b5e3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84984"/>
            <a:ext cx="4279721" cy="34435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071546"/>
            <a:ext cx="7283150" cy="39604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- </a:t>
            </a:r>
            <a:r>
              <a:rPr lang="ru-RU" sz="2800" b="1" dirty="0" smtClean="0">
                <a:latin typeface="Book Antiqua" panose="02040602050305030304" pitchFamily="18" charset="0"/>
              </a:rPr>
              <a:t>это подготовительные занятия для детей, готовящихся к поступлению в школу. На этих занятиях ваш ребёнок  познакомится со школой, освоит основные правила поведения, получит необходимые навыки работы</a:t>
            </a:r>
            <a:endParaRPr lang="ru-RU" b="1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yamoka.com/wp-content/uploads/2018/02/ppt-templates-free-Powerpoint-Background-Templates-School-pencil-frame-backgrounds-for-powerpoint-education-ppt-templates-image-of-cute-school-crayons-image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468544" cy="6842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Book Antiqua" panose="02040602050305030304" pitchFamily="18" charset="0"/>
              </a:rPr>
              <a:t>Школа будущего первоклассника</a:t>
            </a:r>
            <a:br>
              <a:rPr lang="ru-RU" sz="3600" b="1" dirty="0">
                <a:solidFill>
                  <a:srgbClr val="C00000"/>
                </a:solidFill>
                <a:latin typeface="Book Antiqua" panose="02040602050305030304" pitchFamily="18" charset="0"/>
              </a:rPr>
            </a:br>
            <a:endParaRPr lang="ru-RU" sz="36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556792"/>
            <a:ext cx="4824536" cy="43924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 позволяет определить готовность  дошкольника к обучению в начальной школе, увидеть «слабые звенья» в развитии детей и спрогнозировать возможные школьные трудности</a:t>
            </a:r>
          </a:p>
        </p:txBody>
      </p:sp>
      <p:sp>
        <p:nvSpPr>
          <p:cNvPr id="14338" name="AutoShape 2" descr="https://img.getbg.net/upload/full/www.GetBg.net_3D-graphics_Travel_077818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img.getbg.net/upload/full/www.GetBg.net_3D-graphics_Travel_077818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4" name="Picture 8" descr="http://www.playcast.ru/uploads/2016/11/04/20414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sp>
        <p:nvSpPr>
          <p:cNvPr id="14346" name="AutoShape 10" descr="https://ds03.infourok.ru/uploads/ex/0ed8/00037dbf-caa1566b/img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 descr="http://a4y.biz/pics/2015-07/17/ad9833a8f1b9145de7c57fc4fe7c7005_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440" y="3877000"/>
            <a:ext cx="2699792" cy="27699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allday1.com/uploads/posts/2015-07/1437141851_vector-school-children-collection-1-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52736"/>
            <a:ext cx="2304256" cy="2824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36155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yamoka.com/wp-content/uploads/2018/02/ppt-templates-free-Powerpoint-Background-Templates-School-pencil-frame-backgrounds-for-powerpoint-education-ppt-templates-image-of-cute-school-crayons-image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75"/>
            <a:ext cx="9143999" cy="6842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65403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Задачи школы</a:t>
            </a:r>
            <a:r>
              <a:rPr lang="ru-RU" sz="2800" b="1" dirty="0">
                <a:solidFill>
                  <a:srgbClr val="C00000"/>
                </a:solidFill>
                <a:latin typeface="Book Antiqua" panose="02040602050305030304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Book Antiqua" panose="02040602050305030304" pitchFamily="18" charset="0"/>
              </a:rPr>
            </a:br>
            <a:endParaRPr lang="ru-RU" sz="28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4338" name="AutoShape 2" descr="https://img.getbg.net/upload/full/www.GetBg.net_3D-graphics_Travel_077818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img.getbg.net/upload/full/www.GetBg.net_3D-graphics_Travel_077818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4" name="Picture 8" descr="http://www.playcast.ru/uploads/2016/11/04/20414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sp>
        <p:nvSpPr>
          <p:cNvPr id="14346" name="AutoShape 10" descr="https://ds03.infourok.ru/uploads/ex/0ed8/00037dbf-caa1566b/img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785794"/>
            <a:ext cx="7711778" cy="3960441"/>
          </a:xfrm>
        </p:spPr>
        <p:txBody>
          <a:bodyPr>
            <a:normAutofit/>
          </a:bodyPr>
          <a:lstStyle/>
          <a:p>
            <a:pPr marL="0" indent="0" algn="just">
              <a:buFont typeface="Wingdings" pitchFamily="2" charset="2"/>
              <a:buChar char="v"/>
            </a:pPr>
            <a:r>
              <a:rPr lang="ru-RU" sz="2800" b="1" dirty="0" smtClean="0">
                <a:latin typeface="Book Antiqua" panose="02040602050305030304" pitchFamily="18" charset="0"/>
              </a:rPr>
              <a:t>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интерес к школе и учебной деятельности</a:t>
            </a:r>
          </a:p>
          <a:p>
            <a:pPr marL="0" indent="0" algn="just">
              <a:buFont typeface="Wingdings" pitchFamily="2" charset="2"/>
              <a:buChar char="v"/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развивать познавательные способности, навыки произвольного поведения</a:t>
            </a:r>
          </a:p>
          <a:p>
            <a:pPr marL="0" indent="0" algn="just">
              <a:buFont typeface="Wingdings" pitchFamily="2" charset="2"/>
              <a:buChar char="v"/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учить взаимодействию в новом коллективе детей</a:t>
            </a:r>
          </a:p>
          <a:p>
            <a:pPr marL="0" indent="0" algn="just">
              <a:buFont typeface="Wingdings" pitchFamily="2" charset="2"/>
              <a:buChar char="v"/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раскрывать творческие возможности ребёнка</a:t>
            </a:r>
            <a:endParaRPr lang="ru-RU" sz="2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://murmashischool.ucoz.ru/novosti/01-17/shbp.png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4143380"/>
            <a:ext cx="4857753" cy="2714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yamoka.com/wp-content/uploads/2018/02/ppt-templates-free-Powerpoint-Background-Templates-School-pencil-frame-backgrounds-for-powerpoint-education-ppt-templates-image-of-cute-school-crayons-image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4"/>
            <a:ext cx="9143999" cy="6842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Преимущества школы №43</a:t>
            </a:r>
            <a:endParaRPr lang="ru-RU" sz="28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0" y="857233"/>
          <a:ext cx="9144000" cy="600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338" name="AutoShape 2" descr="https://img.getbg.net/upload/full/www.GetBg.net_3D-graphics_Travel_077818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img.getbg.net/upload/full/www.GetBg.net_3D-graphics_Travel_077818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4" name="Picture 8" descr="http://www.playcast.ru/uploads/2016/11/04/2041401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sp>
        <p:nvSpPr>
          <p:cNvPr id="14346" name="AutoShape 10" descr="https://ds03.infourok.ru/uploads/ex/0ed8/00037dbf-caa1566b/img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5873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yamoka.com/wp-content/uploads/2018/02/ppt-templates-free-Powerpoint-Background-Templates-School-pencil-frame-backgrounds-for-powerpoint-education-ppt-templates-image-of-cute-school-crayons-image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4"/>
            <a:ext cx="9143999" cy="6842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9826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Организация </a:t>
            </a:r>
            <a:r>
              <a:rPr lang="ru-RU" sz="3600" b="1" dirty="0">
                <a:solidFill>
                  <a:srgbClr val="C00000"/>
                </a:solidFill>
                <a:latin typeface="Book Antiqua" panose="02040602050305030304" pitchFamily="18" charset="0"/>
              </a:rPr>
              <a:t>учебных занятий</a:t>
            </a:r>
          </a:p>
        </p:txBody>
      </p:sp>
      <p:sp>
        <p:nvSpPr>
          <p:cNvPr id="14338" name="AutoShape 2" descr="https://img.getbg.net/upload/full/www.GetBg.net_3D-graphics_Travel_077818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img.getbg.net/upload/full/www.GetBg.net_3D-graphics_Travel_077818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4" name="Picture 8" descr="http://www.playcast.ru/uploads/2016/11/04/20414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sp>
        <p:nvSpPr>
          <p:cNvPr id="14346" name="AutoShape 10" descr="https://ds03.infourok.ru/uploads/ex/0ed8/00037dbf-caa1566b/img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https://image.jimcdn.com/app/cms/image/transf/none/path/s5261c9ba02b23fac/image/i4740aba36095b893/version/1511624291/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26890"/>
            <a:ext cx="4449988" cy="23311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464454" cy="228601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sz="20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Занятия начинаются с 02 декабря 2023г.  </a:t>
            </a:r>
          </a:p>
          <a:p>
            <a:pPr>
              <a:lnSpc>
                <a:spcPct val="90000"/>
              </a:lnSpc>
              <a:defRPr/>
            </a:pPr>
            <a:endParaRPr lang="ru-RU" sz="2600" b="1" dirty="0" smtClean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Занятия платные </a:t>
            </a:r>
          </a:p>
          <a:p>
            <a:endParaRPr lang="ru-RU" sz="28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2346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yamoka.com/wp-content/uploads/2018/02/ppt-templates-free-Powerpoint-Background-Templates-School-pencil-frame-backgrounds-for-powerpoint-education-ppt-templates-image-of-cute-school-crayons-image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4"/>
            <a:ext cx="9143999" cy="6842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55401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Наши занятия ведут:</a:t>
            </a:r>
            <a:br>
              <a:rPr lang="ru-RU" sz="3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endParaRPr lang="ru-RU" sz="36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4338" name="AutoShape 2" descr="https://img.getbg.net/upload/full/www.GetBg.net_3D-graphics_Travel_077818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img.getbg.net/upload/full/www.GetBg.net_3D-graphics_Travel_077818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4" name="Picture 8" descr="http://www.playcast.ru/uploads/2016/11/04/20414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sp>
        <p:nvSpPr>
          <p:cNvPr id="14346" name="AutoShape 10" descr="https://ds03.infourok.ru/uploads/ex/0ed8/00037dbf-caa1566b/img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https://image.jimcdn.com/app/cms/image/transf/none/path/s5261c9ba02b23fac/image/i4740aba36095b893/version/1511624291/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26890"/>
            <a:ext cx="4449988" cy="23311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142984"/>
            <a:ext cx="8464454" cy="314327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b="1" dirty="0" smtClean="0">
                <a:latin typeface="Book Antiqua" panose="02040602050305030304" pitchFamily="18" charset="0"/>
              </a:rPr>
              <a:t>«</a:t>
            </a:r>
            <a:r>
              <a:rPr lang="ru-RU" sz="2000" b="1" dirty="0" err="1" smtClean="0">
                <a:latin typeface="Book Antiqua" panose="02040602050305030304" pitchFamily="18" charset="0"/>
              </a:rPr>
              <a:t>АБВГдейка</a:t>
            </a:r>
            <a:r>
              <a:rPr lang="ru-RU" sz="2000" b="1" dirty="0" smtClean="0">
                <a:latin typeface="Book Antiqua" panose="02040602050305030304" pitchFamily="18" charset="0"/>
              </a:rPr>
              <a:t>» (развитие речи и подготовка к обучению грамоте: чтению и письму) -  Вишнякова Наталья Александровна</a:t>
            </a:r>
            <a:endParaRPr lang="ru-RU" sz="2000" b="1" dirty="0">
              <a:latin typeface="Book Antiqua" panose="02040602050305030304" pitchFamily="18" charset="0"/>
            </a:endParaRPr>
          </a:p>
          <a:p>
            <a:pPr>
              <a:buNone/>
            </a:pPr>
            <a:endParaRPr lang="ru-RU" sz="2000" b="1" dirty="0" smtClean="0">
              <a:latin typeface="Book Antiqua" panose="02040602050305030304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Book Antiqua" panose="02040602050305030304" pitchFamily="18" charset="0"/>
              </a:rPr>
              <a:t>«Весёлый счёт» (математика) - Круглова Любовь Дмитриевна</a:t>
            </a:r>
          </a:p>
          <a:p>
            <a:pPr>
              <a:buNone/>
            </a:pPr>
            <a:endParaRPr lang="ru-RU" sz="2000" b="1" dirty="0" smtClean="0">
              <a:latin typeface="Book Antiqua" panose="02040602050305030304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Book Antiqua" panose="02040602050305030304" pitchFamily="18" charset="0"/>
              </a:rPr>
              <a:t>«Я и мир вокруг меня» (окружающий мир) - Анисимова Наталья Сергеевна</a:t>
            </a:r>
          </a:p>
          <a:p>
            <a:pPr>
              <a:buNone/>
            </a:pPr>
            <a:endParaRPr lang="ru-RU" sz="2000" b="1" dirty="0" smtClean="0">
              <a:latin typeface="Book Antiqua" panose="02040602050305030304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Book Antiqua" panose="02040602050305030304" pitchFamily="18" charset="0"/>
              </a:rPr>
              <a:t>«Умелые ручки» – Волкова Светлана Николаевна</a:t>
            </a:r>
            <a:endParaRPr lang="ru-RU" sz="20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2346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yamoka.com/wp-content/uploads/2018/02/ppt-templates-free-Powerpoint-Background-Templates-School-pencil-frame-backgrounds-for-powerpoint-education-ppt-templates-image-of-cute-school-crayons-image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4"/>
            <a:ext cx="9143999" cy="6842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428604"/>
            <a:ext cx="8464550" cy="487838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sz="20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just"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    Чтобы ребёнок с удовольствием ходил в школу и у него не было страхов, излишней тревожности к новому для него этапу жизни, для этого необходима подготовка детей к школьному обучению. Чем больше будет в подготовке положительных моментов, тем менее болезненно пройдет адаптация в школе 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4338" name="AutoShape 2" descr="https://img.getbg.net/upload/full/www.GetBg.net_3D-graphics_Travel_077818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img.getbg.net/upload/full/www.GetBg.net_3D-graphics_Travel_077818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4" name="Picture 8" descr="http://www.playcast.ru/uploads/2016/11/04/20414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sp>
        <p:nvSpPr>
          <p:cNvPr id="14346" name="AutoShape 10" descr="https://ds03.infourok.ru/uploads/ex/0ed8/00037dbf-caa1566b/img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https://image.jimcdn.com/app/cms/image/transf/none/path/s5261c9ba02b23fac/image/i4740aba36095b893/version/1511624291/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26890"/>
            <a:ext cx="4449988" cy="23311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02346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yamoka.com/wp-content/uploads/2018/02/ppt-templates-free-Powerpoint-Background-Templates-School-pencil-frame-backgrounds-for-powerpoint-education-ppt-templates-image-of-cute-school-crayons-image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4"/>
            <a:ext cx="9143999" cy="6842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9826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Организация </a:t>
            </a:r>
            <a:r>
              <a:rPr lang="ru-RU" sz="3600" b="1" dirty="0">
                <a:solidFill>
                  <a:srgbClr val="C00000"/>
                </a:solidFill>
                <a:latin typeface="Book Antiqua" panose="02040602050305030304" pitchFamily="18" charset="0"/>
              </a:rPr>
              <a:t>учебных занятий</a:t>
            </a:r>
          </a:p>
        </p:txBody>
      </p:sp>
      <p:sp>
        <p:nvSpPr>
          <p:cNvPr id="14338" name="AutoShape 2" descr="https://img.getbg.net/upload/full/www.GetBg.net_3D-graphics_Travel_077818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img.getbg.net/upload/full/www.GetBg.net_3D-graphics_Travel_077818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4" name="Picture 8" descr="http://www.playcast.ru/uploads/2016/11/04/20414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sp>
        <p:nvSpPr>
          <p:cNvPr id="14346" name="AutoShape 10" descr="https://ds03.infourok.ru/uploads/ex/0ed8/00037dbf-caa1566b/img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https://image.jimcdn.com/app/cms/image/transf/none/path/s5261c9ba02b23fac/image/i4740aba36095b893/version/1511624291/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26890"/>
            <a:ext cx="4449988" cy="23311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464454" cy="487773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С учетом возрастных и физиологических возможностей; гигиенических требований к помещению и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материалам</a:t>
            </a:r>
          </a:p>
          <a:p>
            <a:pPr marL="0" indent="0" algn="r">
              <a:buNone/>
            </a:pPr>
            <a:endParaRPr lang="ru-RU" sz="20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Занятия проводятся в период с 02 декабря 2023г.  до 27 апреля 2023г.,  1 раз в неделю (суббота).  Время проведения занятий с 10.00 – 12.00.</a:t>
            </a:r>
          </a:p>
          <a:p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Продолжительность занятия 25 минут. Перерыв между занятиями 5-10 минут.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 smtClean="0"/>
              <a:t>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Количество занятий в день – 4.</a:t>
            </a:r>
          </a:p>
          <a:p>
            <a:pPr>
              <a:lnSpc>
                <a:spcPct val="90000"/>
              </a:lnSpc>
              <a:defRPr/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Занятия платные</a:t>
            </a:r>
          </a:p>
          <a:p>
            <a:endParaRPr lang="ru-RU" sz="28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23464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</TotalTime>
  <Words>647</Words>
  <Application>Microsoft Office PowerPoint</Application>
  <PresentationFormat>Экран (4:3)</PresentationFormat>
  <Paragraphs>100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Школа будущего первоклассника </vt:lpstr>
      <vt:lpstr>Школа будущего первоклассника </vt:lpstr>
      <vt:lpstr>Задачи школы </vt:lpstr>
      <vt:lpstr>Преимущества школы №43</vt:lpstr>
      <vt:lpstr>Организация учебных занятий</vt:lpstr>
      <vt:lpstr>  Наши занятия ведут:  </vt:lpstr>
      <vt:lpstr>Слайд 8</vt:lpstr>
      <vt:lpstr>Организация учебных занятий</vt:lpstr>
      <vt:lpstr>Режим работы Школы будущего первоклассника</vt:lpstr>
      <vt:lpstr> Расписание занятий </vt:lpstr>
      <vt:lpstr>Принадлежности:</vt:lpstr>
      <vt:lpstr>Информация о зачислении</vt:lpstr>
      <vt:lpstr>Прием документов на зачисление в школу будущего первоклассника с 22 ноября по 02 декабря</vt:lpstr>
      <vt:lpstr>Организационные вопросы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K6</dc:creator>
  <cp:lastModifiedBy>Анисимова НС</cp:lastModifiedBy>
  <cp:revision>72</cp:revision>
  <dcterms:created xsi:type="dcterms:W3CDTF">2018-10-12T11:07:49Z</dcterms:created>
  <dcterms:modified xsi:type="dcterms:W3CDTF">2024-02-17T09:32:59Z</dcterms:modified>
</cp:coreProperties>
</file>